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77" r:id="rId2"/>
    <p:sldId id="489" r:id="rId3"/>
    <p:sldId id="490" r:id="rId4"/>
    <p:sldId id="491" r:id="rId5"/>
    <p:sldId id="492" r:id="rId6"/>
    <p:sldId id="493" r:id="rId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D87A1"/>
    <a:srgbClr val="B9C7D4"/>
    <a:srgbClr val="339966"/>
    <a:srgbClr val="336699"/>
    <a:srgbClr val="339933"/>
    <a:srgbClr val="5B86AD"/>
    <a:srgbClr val="A9BCF1"/>
    <a:srgbClr val="7892E4"/>
    <a:srgbClr val="6D8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9" autoAdjust="0"/>
    <p:restoredTop sz="78364" autoAdjust="0"/>
  </p:normalViewPr>
  <p:slideViewPr>
    <p:cSldViewPr snapToObjects="1">
      <p:cViewPr>
        <p:scale>
          <a:sx n="75" d="100"/>
          <a:sy n="75" d="100"/>
        </p:scale>
        <p:origin x="-1392" y="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490"/>
    </p:cViewPr>
  </p:sorterViewPr>
  <p:notesViewPr>
    <p:cSldViewPr snapToObjects="1">
      <p:cViewPr varScale="1">
        <p:scale>
          <a:sx n="79" d="100"/>
          <a:sy n="79" d="100"/>
        </p:scale>
        <p:origin x="-200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aspofford\Desktop\202%20PRACs%20in%20MA%20-%20HUD%20S8%20Databas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258071344101122E-2"/>
          <c:y val="0.16886539028310713"/>
          <c:w val="0.94086020253581459"/>
          <c:h val="0.79929047445138002"/>
        </c:manualLayout>
      </c:layout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8D-43A3-8A25-18C00BC3E9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8D-43A3-8A25-18C00BC3E9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38D-43A3-8A25-18C00BC3E9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38D-43A3-8A25-18C00BC3E98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38D-43A3-8A25-18C00BC3E98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38D-43A3-8A25-18C00BC3E98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38D-43A3-8A25-18C00BC3E98D}"/>
              </c:ext>
            </c:extLst>
          </c:dPt>
          <c:dLbls>
            <c:dLbl>
              <c:idx val="0"/>
              <c:layout>
                <c:manualLayout>
                  <c:x val="-0.10915631808405683"/>
                  <c:y val="-2.954588243036865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9821D4E7-28E1-469B-9D18-537145289301}" type="CATEGORYNAME">
                      <a:rPr lang="en-US" b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2000" b="1" i="0" u="none" strike="noStrike" kern="1200" baseline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
</a:t>
                    </a:r>
                    <a:fld id="{99EA13ED-5F8B-4330-AFBC-125DF2AD4520}" type="PERCENTAGE">
                      <a:rPr lang="en-US" i="1" baseline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2000" b="1" i="0" u="none" strike="noStrike" kern="1200" baseline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US" baseline="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449544164241845"/>
                      <c:h val="0.222796560658608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8D-43A3-8A25-18C00BC3E98D}"/>
                </c:ext>
              </c:extLst>
            </c:dLbl>
            <c:dLbl>
              <c:idx val="1"/>
              <c:layout>
                <c:manualLayout>
                  <c:x val="0.12255421271573379"/>
                  <c:y val="-0.182791209277309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3EA78062-46C7-48F0-8F1E-116B120A66C1}" type="CATEGORYNAME">
                      <a:rPr lang="en-US" b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2000" b="1" i="0" u="none" strike="noStrike" kern="1200" baseline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
</a:t>
                    </a:r>
                    <a:fld id="{E5291643-BADA-4EE4-9353-5E4A0C7D85C3}" type="PERCENTAGE">
                      <a:rPr lang="en-US" b="1" i="1" baseline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2000" b="1" i="0" u="none" strike="noStrike" kern="1200" baseline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US" baseline="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3779577042497894"/>
                      <c:h val="0.222796560658608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38D-43A3-8A25-18C00BC3E98D}"/>
                </c:ext>
              </c:extLst>
            </c:dLbl>
            <c:dLbl>
              <c:idx val="2"/>
              <c:layout>
                <c:manualLayout>
                  <c:x val="7.7014875331232607E-2"/>
                  <c:y val="0.155767273174528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52ABFDC7-BEEE-4F26-AE4C-BA0957562522}" type="CATEGORYNAME">
                      <a:rPr lang="en-US" b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2000" b="1" i="0" u="none" strike="noStrike" kern="1200" baseline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
</a:t>
                    </a:r>
                    <a:fld id="{40023AD6-806B-4C46-BF8C-DB10D3E32CF3}" type="PERCENTAGE">
                      <a:rPr lang="en-US" i="1" baseline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2000" b="1" i="0" u="none" strike="noStrike" kern="1200" baseline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US" baseline="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46237182761236"/>
                      <c:h val="0.222796560658608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38D-43A3-8A25-18C00BC3E98D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8D-43A3-8A25-18C00BC3E98D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8D-43A3-8A25-18C00BC3E98D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8D-43A3-8A25-18C00BC3E98D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8D-43A3-8A25-18C00BC3E9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Sheet1!$A$14:$A$20</c:f>
              <c:strCache>
                <c:ptCount val="7"/>
                <c:pt idx="0">
                  <c:v>Below 80% FMR</c:v>
                </c:pt>
                <c:pt idx="1">
                  <c:v>80% - 100% FMR</c:v>
                </c:pt>
                <c:pt idx="2">
                  <c:v>101% - 120% FMR</c:v>
                </c:pt>
                <c:pt idx="3">
                  <c:v>121% - 130% FMR</c:v>
                </c:pt>
                <c:pt idx="4">
                  <c:v>131% - 140% FMR</c:v>
                </c:pt>
                <c:pt idx="5">
                  <c:v>141% - 160% FMR</c:v>
                </c:pt>
                <c:pt idx="6">
                  <c:v>Over 160% FMR</c:v>
                </c:pt>
              </c:strCache>
            </c:strRef>
          </c:cat>
          <c:val>
            <c:numRef>
              <c:f>Sheet1!$C$14:$C$20</c:f>
              <c:numCache>
                <c:formatCode>General</c:formatCode>
                <c:ptCount val="7"/>
                <c:pt idx="0">
                  <c:v>64023</c:v>
                </c:pt>
                <c:pt idx="1">
                  <c:v>34866</c:v>
                </c:pt>
                <c:pt idx="2">
                  <c:v>15866</c:v>
                </c:pt>
                <c:pt idx="3">
                  <c:v>3642</c:v>
                </c:pt>
                <c:pt idx="4">
                  <c:v>2445</c:v>
                </c:pt>
                <c:pt idx="5">
                  <c:v>2043</c:v>
                </c:pt>
                <c:pt idx="6">
                  <c:v>2097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38D-43A3-8A25-18C00BC3E98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64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17" tIns="44060" rIns="88117" bIns="44060" numCol="1" anchor="t" anchorCtr="0" compatLnSpc="1">
            <a:prstTxWarp prst="textNoShape">
              <a:avLst/>
            </a:prstTxWarp>
          </a:bodyPr>
          <a:lstStyle>
            <a:lvl1pPr defTabSz="88145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136" y="0"/>
            <a:ext cx="303864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17" tIns="44060" rIns="88117" bIns="44060" numCol="1" anchor="t" anchorCtr="0" compatLnSpc="1">
            <a:prstTxWarp prst="textNoShape">
              <a:avLst/>
            </a:prstTxWarp>
          </a:bodyPr>
          <a:lstStyle>
            <a:lvl1pPr algn="r" defTabSz="88145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1263"/>
            <a:ext cx="303864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17" tIns="44060" rIns="88117" bIns="44060" numCol="1" anchor="b" anchorCtr="0" compatLnSpc="1">
            <a:prstTxWarp prst="textNoShape">
              <a:avLst/>
            </a:prstTxWarp>
          </a:bodyPr>
          <a:lstStyle>
            <a:lvl1pPr defTabSz="88145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136" y="8831263"/>
            <a:ext cx="303864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17" tIns="44060" rIns="88117" bIns="44060" numCol="1" anchor="b" anchorCtr="0" compatLnSpc="1">
            <a:prstTxWarp prst="textNoShape">
              <a:avLst/>
            </a:prstTxWarp>
          </a:bodyPr>
          <a:lstStyle>
            <a:lvl1pPr algn="r" defTabSz="881454">
              <a:defRPr sz="1200">
                <a:latin typeface="Arial" charset="0"/>
              </a:defRPr>
            </a:lvl1pPr>
          </a:lstStyle>
          <a:p>
            <a:pPr>
              <a:defRPr/>
            </a:pPr>
            <a:fld id="{0EB3DA7D-4881-4FCB-A3AB-6988123D6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1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64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6" rIns="93149" bIns="46576" numCol="1" anchor="t" anchorCtr="0" compatLnSpc="1">
            <a:prstTxWarp prst="textNoShape">
              <a:avLst/>
            </a:prstTxWarp>
          </a:bodyPr>
          <a:lstStyle>
            <a:lvl1pPr defTabSz="931045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136" y="0"/>
            <a:ext cx="303864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6" rIns="93149" bIns="46576" numCol="1" anchor="t" anchorCtr="0" compatLnSpc="1">
            <a:prstTxWarp prst="textNoShape">
              <a:avLst/>
            </a:prstTxWarp>
          </a:bodyPr>
          <a:lstStyle>
            <a:lvl1pPr algn="r" defTabSz="931045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850" y="4416427"/>
            <a:ext cx="560670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6" rIns="93149" bIns="4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1263"/>
            <a:ext cx="303864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6" rIns="93149" bIns="46576" numCol="1" anchor="b" anchorCtr="0" compatLnSpc="1">
            <a:prstTxWarp prst="textNoShape">
              <a:avLst/>
            </a:prstTxWarp>
          </a:bodyPr>
          <a:lstStyle>
            <a:lvl1pPr defTabSz="931045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136" y="8831263"/>
            <a:ext cx="303864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6" rIns="93149" bIns="46576" numCol="1" anchor="b" anchorCtr="0" compatLnSpc="1">
            <a:prstTxWarp prst="textNoShape">
              <a:avLst/>
            </a:prstTxWarp>
          </a:bodyPr>
          <a:lstStyle>
            <a:lvl1pPr algn="r" defTabSz="931045">
              <a:defRPr sz="1300">
                <a:latin typeface="Arial" charset="0"/>
              </a:defRPr>
            </a:lvl1pPr>
          </a:lstStyle>
          <a:p>
            <a:pPr>
              <a:defRPr/>
            </a:pPr>
            <a:fld id="{5F971548-6578-4DA6-9411-A49147ED2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36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971548-6578-4DA6-9411-A49147ED2FB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24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971548-6578-4DA6-9411-A49147ED2FB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18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971548-6578-4DA6-9411-A49147ED2FB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8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9ED6E-C387-4C20-98B7-DA1311513C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6088" y="366713"/>
            <a:ext cx="2238375" cy="6338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366713"/>
            <a:ext cx="6567488" cy="633888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66713"/>
            <a:ext cx="7543800" cy="6953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1181100"/>
            <a:ext cx="4402138" cy="552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30738" y="1181100"/>
            <a:ext cx="4403725" cy="55245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66713"/>
            <a:ext cx="7543800" cy="6953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1181100"/>
            <a:ext cx="4402138" cy="55245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181100"/>
            <a:ext cx="4403725" cy="552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venir LT Std 55 Roman" panose="020B07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 LT Std 35 Light" panose="020B0402020203020204" pitchFamily="34" charset="0"/>
              </a:defRPr>
            </a:lvl1pPr>
            <a:lvl2pPr>
              <a:defRPr>
                <a:latin typeface="Avenir LT Std 35 Light" panose="020B0402020203020204" pitchFamily="34" charset="0"/>
              </a:defRPr>
            </a:lvl2pPr>
            <a:lvl3pPr>
              <a:defRPr>
                <a:latin typeface="Avenir LT Std 35 Light" panose="020B0402020203020204" pitchFamily="34" charset="0"/>
              </a:defRPr>
            </a:lvl3pPr>
            <a:lvl4pPr>
              <a:defRPr>
                <a:latin typeface="Avenir LT Std 35 Light" panose="020B0402020203020204" pitchFamily="34" charset="0"/>
              </a:defRPr>
            </a:lvl4pPr>
            <a:lvl5pPr>
              <a:defRPr>
                <a:latin typeface="Avenir LT Std 35 Light" panose="020B0402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9ED6E-C387-4C20-98B7-DA1311513C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9ED6E-C387-4C20-98B7-DA1311513C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venir LT Std 35 Light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181100"/>
            <a:ext cx="4402138" cy="5524500"/>
          </a:xfrm>
        </p:spPr>
        <p:txBody>
          <a:bodyPr/>
          <a:lstStyle>
            <a:lvl1pPr>
              <a:defRPr sz="2800">
                <a:latin typeface="Avenir LT Std 35 Light" pitchFamily="34" charset="0"/>
              </a:defRPr>
            </a:lvl1pPr>
            <a:lvl2pPr>
              <a:defRPr sz="2400">
                <a:latin typeface="Avenir LT Std 35 Light" pitchFamily="34" charset="0"/>
              </a:defRPr>
            </a:lvl2pPr>
            <a:lvl3pPr>
              <a:defRPr sz="2000">
                <a:latin typeface="Avenir LT Std 35 Light" pitchFamily="34" charset="0"/>
              </a:defRPr>
            </a:lvl3pPr>
            <a:lvl4pPr>
              <a:defRPr sz="1800">
                <a:latin typeface="Avenir LT Std 35 Light" pitchFamily="34" charset="0"/>
              </a:defRPr>
            </a:lvl4pPr>
            <a:lvl5pPr>
              <a:defRPr sz="1800">
                <a:latin typeface="Avenir LT Std 35 Ligh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181100"/>
            <a:ext cx="4403725" cy="5524500"/>
          </a:xfrm>
        </p:spPr>
        <p:txBody>
          <a:bodyPr/>
          <a:lstStyle>
            <a:lvl1pPr>
              <a:defRPr sz="2800">
                <a:latin typeface="Avenir LT Std 35 Light" pitchFamily="34" charset="0"/>
              </a:defRPr>
            </a:lvl1pPr>
            <a:lvl2pPr>
              <a:defRPr sz="2400">
                <a:latin typeface="Avenir LT Std 35 Light" pitchFamily="34" charset="0"/>
              </a:defRPr>
            </a:lvl2pPr>
            <a:lvl3pPr>
              <a:defRPr sz="2000">
                <a:latin typeface="Avenir LT Std 35 Light" pitchFamily="34" charset="0"/>
              </a:defRPr>
            </a:lvl3pPr>
            <a:lvl4pPr>
              <a:defRPr sz="1800">
                <a:latin typeface="Avenir LT Std 35 Light" pitchFamily="34" charset="0"/>
              </a:defRPr>
            </a:lvl4pPr>
            <a:lvl5pPr>
              <a:defRPr sz="1800">
                <a:latin typeface="Avenir LT Std 35 Ligh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US" sz="2400">
              <a:latin typeface="Avenir LT Std 35 Light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8955088" y="111125"/>
            <a:ext cx="188912" cy="22860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venir LT Std 35 Light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2800" dirty="0">
              <a:solidFill>
                <a:schemeClr val="bg1"/>
              </a:solidFill>
              <a:latin typeface="Avenir LT Std 55 Roman" panose="020B0703020203020204" pitchFamily="34" charset="0"/>
            </a:endParaRPr>
          </a:p>
        </p:txBody>
      </p:sp>
      <p:sp>
        <p:nvSpPr>
          <p:cNvPr id="2054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447800"/>
            <a:ext cx="89582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304800" y="1447800"/>
            <a:ext cx="8839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2000">
              <a:latin typeface="Avenir LT Std 35 Light" pitchFamily="34" charset="0"/>
            </a:endParaRPr>
          </a:p>
        </p:txBody>
      </p:sp>
      <p:sp>
        <p:nvSpPr>
          <p:cNvPr id="205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19062"/>
            <a:ext cx="75438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pic>
        <p:nvPicPr>
          <p:cNvPr id="1030" name="Picture 6" descr="R:\10. POAH Corporate, Policy &amp; Legal (new folder structure)\Communications\Corporate Marketing Materials\Logos\POAH Logos\2013 POAH Logos\POAH Logos_Stacked\POAH_Stacked_RGB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08776" y="119062"/>
            <a:ext cx="846312" cy="1062038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4914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9ED6E-C387-4C20-98B7-DA1311513C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venir LT Std 55 Roman" panose="020B0703020203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venir LT Std 35 Light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06" t="30409" r="1347"/>
          <a:stretch/>
        </p:blipFill>
        <p:spPr>
          <a:xfrm>
            <a:off x="228600" y="1407289"/>
            <a:ext cx="8760638" cy="48768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76200" y="119062"/>
            <a:ext cx="75438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venir LT Std 55 Roman" panose="020B0703020203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en-US" kern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Preservation of Affordable Housing (POAH)</a:t>
            </a: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kern="0" dirty="0">
                <a:latin typeface="Calibri" panose="020F0502020204030204" pitchFamily="34" charset="0"/>
                <a:cs typeface="Calibri" panose="020F0502020204030204" pitchFamily="34" charset="0"/>
              </a:rPr>
              <a:t>RAD/PRAC Preservation Transaction Preview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Acquisition Overview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399"/>
            <a:ext cx="4724400" cy="556118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4 202/PRAC properties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 total units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units in each property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Built YEARS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 completed in 2007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 completed in 2004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91456"/>
            <a:ext cx="2057400" cy="365125"/>
          </a:xfrm>
        </p:spPr>
        <p:txBody>
          <a:bodyPr/>
          <a:lstStyle/>
          <a:p>
            <a:fld id="{E819ED6E-C387-4C20-98B7-DA1311513CA5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166880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91E002-CFCF-4277-A38A-5F9F35FE0E0E}"/>
              </a:ext>
            </a:extLst>
          </p:cNvPr>
          <p:cNvSpPr/>
          <p:nvPr/>
        </p:nvSpPr>
        <p:spPr bwMode="auto">
          <a:xfrm>
            <a:off x="4876800" y="1447800"/>
            <a:ext cx="4114800" cy="5291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Map or Building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C94BFBF-FD66-49DA-99AE-8B6D62C8E4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40" t="18661" r="66667" b="15166"/>
          <a:stretch/>
        </p:blipFill>
        <p:spPr>
          <a:xfrm>
            <a:off x="3770002" y="1447800"/>
            <a:ext cx="5350553" cy="529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C61B820-4210-420F-BE61-F070B6EF2F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266567"/>
            <a:ext cx="9144000" cy="60415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Seller’s Perspective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399"/>
            <a:ext cx="4724400" cy="5561181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Preservation Intent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Proceeds Issues (“housing uses”)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 Equity Calculation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Acquisition Approach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91456"/>
            <a:ext cx="2057400" cy="365125"/>
          </a:xfrm>
        </p:spPr>
        <p:txBody>
          <a:bodyPr/>
          <a:lstStyle/>
          <a:p>
            <a:fld id="{E819ED6E-C387-4C20-98B7-DA1311513CA5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42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Rent Setting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399"/>
            <a:ext cx="4343400" cy="556118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1BR gross rents $1,093-1211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Avg. 106% of FMR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Proposing expense reduction to support new debt: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91456"/>
            <a:ext cx="2057400" cy="365125"/>
          </a:xfrm>
        </p:spPr>
        <p:txBody>
          <a:bodyPr/>
          <a:lstStyle/>
          <a:p>
            <a:fld id="{E819ED6E-C387-4C20-98B7-DA1311513CA5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166880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8ED79BB3-28D3-4BFD-A481-41F900AAA7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708432"/>
              </p:ext>
            </p:extLst>
          </p:nvPr>
        </p:nvGraphicFramePr>
        <p:xfrm>
          <a:off x="4419600" y="1295399"/>
          <a:ext cx="4724399" cy="5561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935F09C-10AF-4E0E-950A-85A076611F6D}"/>
              </a:ext>
            </a:extLst>
          </p:cNvPr>
          <p:cNvSpPr txBox="1"/>
          <p:nvPr/>
        </p:nvSpPr>
        <p:spPr>
          <a:xfrm>
            <a:off x="5791200" y="2286000"/>
            <a:ext cx="1333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Above 121% FMR</a:t>
            </a:r>
          </a:p>
          <a:p>
            <a:pPr algn="ctr"/>
            <a:r>
              <a:rPr lang="en-US" sz="2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8%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ECA72E67-9E9D-45D8-AAA8-EE4372986083}"/>
              </a:ext>
            </a:extLst>
          </p:cNvPr>
          <p:cNvSpPr txBox="1">
            <a:spLocks/>
          </p:cNvSpPr>
          <p:nvPr/>
        </p:nvSpPr>
        <p:spPr bwMode="auto">
          <a:xfrm>
            <a:off x="4419600" y="1524000"/>
            <a:ext cx="4724399" cy="51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venir LT Std 35 Ligh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venir LT Std 35 Light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venir LT Std 35 Light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venir LT Std 35 Light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venir LT Std 35 Light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</a:pPr>
            <a:r>
              <a:rPr lang="en-US" sz="2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US PRAC units – by % of FMR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endParaRPr lang="en-US" sz="2400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B9E023D8-DD22-4A65-8E2B-140F61639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100068"/>
              </p:ext>
            </p:extLst>
          </p:nvPr>
        </p:nvGraphicFramePr>
        <p:xfrm>
          <a:off x="152397" y="3048000"/>
          <a:ext cx="4114801" cy="37337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="" xmlns:a16="http://schemas.microsoft.com/office/drawing/2014/main" val="1261551977"/>
                    </a:ext>
                  </a:extLst>
                </a:gridCol>
                <a:gridCol w="1191787">
                  <a:extLst>
                    <a:ext uri="{9D8B030D-6E8A-4147-A177-3AD203B41FA5}">
                      <a16:colId xmlns="" xmlns:a16="http://schemas.microsoft.com/office/drawing/2014/main" val="1063725836"/>
                    </a:ext>
                  </a:extLst>
                </a:gridCol>
                <a:gridCol w="1246614">
                  <a:extLst>
                    <a:ext uri="{9D8B030D-6E8A-4147-A177-3AD203B41FA5}">
                      <a16:colId xmlns="" xmlns:a16="http://schemas.microsoft.com/office/drawing/2014/main" val="4264526272"/>
                    </a:ext>
                  </a:extLst>
                </a:gridCol>
              </a:tblGrid>
              <a:tr h="6908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 unit operations: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 (2019)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Stable Year (2022)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5030062"/>
                  </a:ext>
                </a:extLst>
              </a:tr>
              <a:tr h="34540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Gross Rent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14,004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14,861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016298026"/>
                  </a:ext>
                </a:extLst>
              </a:tr>
              <a:tr h="34540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Income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13,584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14,415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806376185"/>
                  </a:ext>
                </a:extLst>
              </a:tr>
              <a:tr h="34540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12,400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11,500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43045924"/>
                  </a:ext>
                </a:extLst>
              </a:tr>
              <a:tr h="34540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Reserves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1,075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400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21295697"/>
                  </a:ext>
                </a:extLst>
              </a:tr>
              <a:tr h="34540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NOI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-  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2,515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67053658"/>
                  </a:ext>
                </a:extLst>
              </a:tr>
              <a:tr h="34540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Debt Service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1,935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63329531"/>
                  </a:ext>
                </a:extLst>
              </a:tr>
              <a:tr h="34540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Cash Flow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109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580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520780681"/>
                  </a:ext>
                </a:extLst>
              </a:tr>
              <a:tr h="62517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Supportable Debt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-  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30,256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124770104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="" xmlns:a16="http://schemas.microsoft.com/office/drawing/2014/main" id="{F53B09D6-8C70-41E6-A0D0-CF7C6F4D097D}"/>
              </a:ext>
            </a:extLst>
          </p:cNvPr>
          <p:cNvSpPr/>
          <p:nvPr/>
        </p:nvSpPr>
        <p:spPr bwMode="auto">
          <a:xfrm>
            <a:off x="4849503" y="2806363"/>
            <a:ext cx="1333500" cy="12192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="" xmlns:a16="http://schemas.microsoft.com/office/drawing/2014/main" id="{A4B85696-70B0-4147-B783-1D56CB159E0A}"/>
              </a:ext>
            </a:extLst>
          </p:cNvPr>
          <p:cNvSpPr/>
          <p:nvPr/>
        </p:nvSpPr>
        <p:spPr bwMode="auto">
          <a:xfrm>
            <a:off x="398061" y="1949321"/>
            <a:ext cx="4800600" cy="1632079"/>
          </a:xfrm>
          <a:prstGeom prst="arc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08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Transaction Overview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91456"/>
            <a:ext cx="2057400" cy="365125"/>
          </a:xfrm>
        </p:spPr>
        <p:txBody>
          <a:bodyPr/>
          <a:lstStyle/>
          <a:p>
            <a:fld id="{E819ED6E-C387-4C20-98B7-DA1311513CA5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166880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B2175594-543A-4346-957F-670E31118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848544"/>
              </p:ext>
            </p:extLst>
          </p:nvPr>
        </p:nvGraphicFramePr>
        <p:xfrm>
          <a:off x="76200" y="1371600"/>
          <a:ext cx="8991600" cy="51818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="" xmlns:a16="http://schemas.microsoft.com/office/drawing/2014/main" val="1668095020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4012154315"/>
                    </a:ext>
                  </a:extLst>
                </a:gridCol>
                <a:gridCol w="181063">
                  <a:extLst>
                    <a:ext uri="{9D8B030D-6E8A-4147-A177-3AD203B41FA5}">
                      <a16:colId xmlns="" xmlns:a16="http://schemas.microsoft.com/office/drawing/2014/main" val="574705951"/>
                    </a:ext>
                  </a:extLst>
                </a:gridCol>
                <a:gridCol w="2320609">
                  <a:extLst>
                    <a:ext uri="{9D8B030D-6E8A-4147-A177-3AD203B41FA5}">
                      <a16:colId xmlns="" xmlns:a16="http://schemas.microsoft.com/office/drawing/2014/main" val="3355300748"/>
                    </a:ext>
                  </a:extLst>
                </a:gridCol>
                <a:gridCol w="2298928">
                  <a:extLst>
                    <a:ext uri="{9D8B030D-6E8A-4147-A177-3AD203B41FA5}">
                      <a16:colId xmlns="" xmlns:a16="http://schemas.microsoft.com/office/drawing/2014/main" val="3591098056"/>
                    </a:ext>
                  </a:extLst>
                </a:gridCol>
              </a:tblGrid>
              <a:tr h="41124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Sources</a:t>
                      </a:r>
                      <a:endParaRPr lang="en-US" sz="20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 Unit</a:t>
                      </a:r>
                      <a:endParaRPr lang="en-US" sz="20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Uses</a:t>
                      </a:r>
                      <a:endParaRPr lang="en-US" sz="20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 Unit</a:t>
                      </a:r>
                      <a:endParaRPr lang="en-US" sz="20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2599961"/>
                  </a:ext>
                </a:extLst>
              </a:tr>
              <a:tr h="41124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 Mortgage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30,000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Acquisition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125,000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845048395"/>
                  </a:ext>
                </a:extLst>
              </a:tr>
              <a:tr h="6632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4% LIHTC Equity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52,000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i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Payoff POAH </a:t>
                      </a:r>
                      <a:r>
                        <a:rPr lang="en-US" sz="2000" i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Acq</a:t>
                      </a:r>
                      <a:r>
                        <a:rPr lang="en-US" sz="2000" i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/Hold Loan 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1450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15,000 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1557962"/>
                  </a:ext>
                </a:extLst>
              </a:tr>
              <a:tr h="41124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FHLB Loan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7,500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i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Assume FHLB Loan 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1450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 7,500 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6638513"/>
                  </a:ext>
                </a:extLst>
              </a:tr>
              <a:tr h="41124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Seller Note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102,500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i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Seller Note 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1450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102,500 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2397758"/>
                  </a:ext>
                </a:extLst>
              </a:tr>
              <a:tr h="4349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Existing Reserves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14,000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Construction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40,000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7572005"/>
                  </a:ext>
                </a:extLst>
              </a:tr>
              <a:tr h="41124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CF from Ops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1,000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Soft Costs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17,000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156557515"/>
                  </a:ext>
                </a:extLst>
              </a:tr>
              <a:tr h="41124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Deferred Fee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13,000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Reserves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12,000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8184383"/>
                  </a:ext>
                </a:extLst>
              </a:tr>
              <a:tr h="411244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Paid Fee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13,000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73249212"/>
                  </a:ext>
                </a:extLst>
              </a:tr>
              <a:tr h="411244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Deferred Fee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   13,000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526080205"/>
                  </a:ext>
                </a:extLst>
              </a:tr>
              <a:tr h="382457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2765695"/>
                  </a:ext>
                </a:extLst>
              </a:tr>
              <a:tr h="41124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Sources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220,000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Uses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             220,000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86798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820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FE27290-2347-436A-AE7F-C01CD4B9DC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9" r="21052" b="9230"/>
          <a:stretch/>
        </p:blipFill>
        <p:spPr>
          <a:xfrm>
            <a:off x="0" y="1295399"/>
            <a:ext cx="9144000" cy="55611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/ Issues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91456"/>
            <a:ext cx="2057400" cy="365125"/>
          </a:xfrm>
        </p:spPr>
        <p:txBody>
          <a:bodyPr/>
          <a:lstStyle/>
          <a:p>
            <a:fld id="{E819ED6E-C387-4C20-98B7-DA1311513CA5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F7D79CD3-EC44-4657-80D1-727350A4E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95399"/>
            <a:ext cx="4572000" cy="5561181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Rent increase process post-freeze? / CR anomaly fix?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TPA cap needs standards for prospective PRAC conversions?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Seller equity/proceeds issues on prospective PRAC conversions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Others?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29272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venir">
      <a:majorFont>
        <a:latin typeface="Avenir LT Std 35 Light"/>
        <a:ea typeface=""/>
        <a:cs typeface=""/>
      </a:majorFont>
      <a:minorFont>
        <a:latin typeface="Avenir LT Std 3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>
            <a:lumMod val="20000"/>
            <a:lumOff val="80000"/>
          </a:schemeClr>
        </a:solidFill>
        <a:ln w="25400" cap="flat" cmpd="sng" algn="ctr">
          <a:solidFill>
            <a:srgbClr val="00206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11114</TotalTime>
  <Words>311</Words>
  <Application>Microsoft Office PowerPoint</Application>
  <PresentationFormat>On-screen Show (4:3)</PresentationFormat>
  <Paragraphs>120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PowerPoint Presentation</vt:lpstr>
      <vt:lpstr>Acquisition Overview</vt:lpstr>
      <vt:lpstr>Seller’s Perspective</vt:lpstr>
      <vt:lpstr>Rent Setting</vt:lpstr>
      <vt:lpstr>Transaction Overview</vt:lpstr>
      <vt:lpstr>Questions / Issues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Spofford</dc:creator>
  <cp:lastModifiedBy>Tess Carenbauer</cp:lastModifiedBy>
  <cp:revision>463</cp:revision>
  <cp:lastPrinted>2019-06-07T14:25:55Z</cp:lastPrinted>
  <dcterms:created xsi:type="dcterms:W3CDTF">2010-07-13T21:00:05Z</dcterms:created>
  <dcterms:modified xsi:type="dcterms:W3CDTF">2019-10-08T18:26:21Z</dcterms:modified>
</cp:coreProperties>
</file>