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397" r:id="rId2"/>
    <p:sldId id="714" r:id="rId3"/>
    <p:sldId id="477" r:id="rId4"/>
    <p:sldId id="670" r:id="rId5"/>
    <p:sldId id="677" r:id="rId6"/>
    <p:sldId id="461" r:id="rId7"/>
    <p:sldId id="662" r:id="rId8"/>
    <p:sldId id="720" r:id="rId9"/>
    <p:sldId id="731" r:id="rId10"/>
    <p:sldId id="722" r:id="rId11"/>
    <p:sldId id="723" r:id="rId12"/>
    <p:sldId id="724" r:id="rId13"/>
    <p:sldId id="733" r:id="rId14"/>
    <p:sldId id="732" r:id="rId15"/>
    <p:sldId id="734" r:id="rId16"/>
    <p:sldId id="713" r:id="rId17"/>
    <p:sldId id="702" r:id="rId18"/>
    <p:sldId id="716" r:id="rId19"/>
    <p:sldId id="721" r:id="rId20"/>
    <p:sldId id="695" r:id="rId21"/>
    <p:sldId id="706" r:id="rId22"/>
    <p:sldId id="703" r:id="rId23"/>
    <p:sldId id="718" r:id="rId24"/>
    <p:sldId id="719" r:id="rId25"/>
    <p:sldId id="709" r:id="rId26"/>
    <p:sldId id="672" r:id="rId27"/>
    <p:sldId id="717" r:id="rId28"/>
    <p:sldId id="261" r:id="rId29"/>
    <p:sldId id="725" r:id="rId30"/>
    <p:sldId id="726" r:id="rId31"/>
    <p:sldId id="730" r:id="rId32"/>
    <p:sldId id="736" r:id="rId33"/>
    <p:sldId id="735" r:id="rId34"/>
    <p:sldId id="728" r:id="rId35"/>
    <p:sldId id="458" r:id="rId36"/>
  </p:sldIdLst>
  <p:sldSz cx="9144000" cy="6858000" type="letter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6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68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orient="horz" pos="74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s, Thomas R" initials="DT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81840" autoAdjust="0"/>
  </p:normalViewPr>
  <p:slideViewPr>
    <p:cSldViewPr snapToGrid="0" snapToObjects="1">
      <p:cViewPr varScale="1">
        <p:scale>
          <a:sx n="62" d="100"/>
          <a:sy n="62" d="100"/>
        </p:scale>
        <p:origin x="-1866" y="-78"/>
      </p:cViewPr>
      <p:guideLst>
        <p:guide orient="horz" pos="2568"/>
        <p:guide orient="horz" pos="744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-3019" y="-8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H49782\AppData\Local\Microsoft\Windows\INetCache\Content.Outlook\URKY22CF\202%20Capital%20Advance%20PRAC%20data%20-%206.18.2018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H49782\AppData\Local\Microsoft\Windows\INetCache\Content.Outlook\URKY22CF\202%20Capital%20Advance%20PRAC%20data%20-%206.18.201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H49782\AppData\Local\Microsoft\Windows\INetCache\Content.Outlook\URKY22CF\202%20Capital%20Advance%20PRAC%20data%20-%206.18.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 Capital Advance PRAC data - 6.18.2018.xlsx]Construction Year!PivotTable2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Year of Final Endorsement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'Construction Year'!$B$3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'Construction Year'!$A$4:$A$30</c:f>
              <c:strCache>
                <c:ptCount val="26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</c:strCache>
            </c:strRef>
          </c:cat>
          <c:val>
            <c:numRef>
              <c:f>'Construction Year'!$B$4:$B$30</c:f>
              <c:numCache>
                <c:formatCode>General</c:formatCode>
                <c:ptCount val="26"/>
                <c:pt idx="0">
                  <c:v>8</c:v>
                </c:pt>
                <c:pt idx="1">
                  <c:v>68</c:v>
                </c:pt>
                <c:pt idx="2">
                  <c:v>100</c:v>
                </c:pt>
                <c:pt idx="3">
                  <c:v>120</c:v>
                </c:pt>
                <c:pt idx="4">
                  <c:v>142</c:v>
                </c:pt>
                <c:pt idx="5">
                  <c:v>159</c:v>
                </c:pt>
                <c:pt idx="6">
                  <c:v>164</c:v>
                </c:pt>
                <c:pt idx="7">
                  <c:v>179</c:v>
                </c:pt>
                <c:pt idx="8">
                  <c:v>155</c:v>
                </c:pt>
                <c:pt idx="9">
                  <c:v>145</c:v>
                </c:pt>
                <c:pt idx="10">
                  <c:v>165</c:v>
                </c:pt>
                <c:pt idx="11">
                  <c:v>148</c:v>
                </c:pt>
                <c:pt idx="12">
                  <c:v>161</c:v>
                </c:pt>
                <c:pt idx="13">
                  <c:v>151</c:v>
                </c:pt>
                <c:pt idx="14">
                  <c:v>149</c:v>
                </c:pt>
                <c:pt idx="15">
                  <c:v>146</c:v>
                </c:pt>
                <c:pt idx="16">
                  <c:v>153</c:v>
                </c:pt>
                <c:pt idx="17">
                  <c:v>129</c:v>
                </c:pt>
                <c:pt idx="18">
                  <c:v>85</c:v>
                </c:pt>
                <c:pt idx="19">
                  <c:v>81</c:v>
                </c:pt>
                <c:pt idx="20">
                  <c:v>75</c:v>
                </c:pt>
                <c:pt idx="21">
                  <c:v>66</c:v>
                </c:pt>
                <c:pt idx="22">
                  <c:v>50</c:v>
                </c:pt>
                <c:pt idx="23">
                  <c:v>28</c:v>
                </c:pt>
                <c:pt idx="24">
                  <c:v>15</c:v>
                </c:pt>
                <c:pt idx="25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91A-4430-9D07-B66B88990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22112"/>
        <c:axId val="36720640"/>
      </c:lineChart>
      <c:catAx>
        <c:axId val="3532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20640"/>
        <c:crosses val="autoZero"/>
        <c:auto val="1"/>
        <c:lblAlgn val="ctr"/>
        <c:lblOffset val="100"/>
        <c:noMultiLvlLbl val="0"/>
      </c:catAx>
      <c:valAx>
        <c:axId val="3672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/>
                  <a:t>Total</a:t>
                </a:r>
                <a:r>
                  <a:rPr lang="en-US" sz="1100" b="1" baseline="0"/>
                  <a:t> Projects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2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 Capital Advance PRAC data - 6.18.2018.xlsx]R4R Deposits!PivotTable7</c:name>
    <c:fmtId val="-1"/>
  </c:pivotSource>
  <c:chart>
    <c:autoTitleDeleted val="1"/>
    <c:pivotFmts>
      <c:pivotFmt>
        <c:idx val="0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1066330524473915"/>
          <c:y val="0.11042339036503235"/>
          <c:w val="0.85665313400152465"/>
          <c:h val="0.7521876008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'R4R Deposits'!$B$1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'R4R Deposits'!$A$2:$A$11</c:f>
              <c:strCache>
                <c:ptCount val="9"/>
                <c:pt idx="0">
                  <c:v>0</c:v>
                </c:pt>
                <c:pt idx="1">
                  <c:v>Up to 25</c:v>
                </c:pt>
                <c:pt idx="2">
                  <c:v>25-49</c:v>
                </c:pt>
                <c:pt idx="3">
                  <c:v>50-74</c:v>
                </c:pt>
                <c:pt idx="4">
                  <c:v>75-99</c:v>
                </c:pt>
                <c:pt idx="5">
                  <c:v>100-149</c:v>
                </c:pt>
                <c:pt idx="6">
                  <c:v>150-199</c:v>
                </c:pt>
                <c:pt idx="7">
                  <c:v>200-299</c:v>
                </c:pt>
                <c:pt idx="8">
                  <c:v>300 +</c:v>
                </c:pt>
              </c:strCache>
            </c:strRef>
          </c:cat>
          <c:val>
            <c:numRef>
              <c:f>'R4R Deposits'!$B$2:$B$11</c:f>
              <c:numCache>
                <c:formatCode>General</c:formatCode>
                <c:ptCount val="9"/>
                <c:pt idx="0">
                  <c:v>82</c:v>
                </c:pt>
                <c:pt idx="1">
                  <c:v>494</c:v>
                </c:pt>
                <c:pt idx="2">
                  <c:v>1289</c:v>
                </c:pt>
                <c:pt idx="3">
                  <c:v>539</c:v>
                </c:pt>
                <c:pt idx="4">
                  <c:v>242</c:v>
                </c:pt>
                <c:pt idx="5">
                  <c:v>168</c:v>
                </c:pt>
                <c:pt idx="6">
                  <c:v>31</c:v>
                </c:pt>
                <c:pt idx="7">
                  <c:v>21</c:v>
                </c:pt>
                <c:pt idx="8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FE-4E2B-BF52-001588000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7832576"/>
        <c:axId val="37842944"/>
      </c:barChart>
      <c:catAx>
        <c:axId val="37832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Monthly Deposit Per Unit</a:t>
                </a:r>
              </a:p>
            </c:rich>
          </c:tx>
          <c:layout>
            <c:manualLayout>
              <c:xMode val="edge"/>
              <c:yMode val="edge"/>
              <c:x val="1.9872383807718361E-2"/>
              <c:y val="0.3285476690609567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42944"/>
        <c:crosses val="autoZero"/>
        <c:auto val="1"/>
        <c:lblAlgn val="ctr"/>
        <c:lblOffset val="100"/>
        <c:noMultiLvlLbl val="0"/>
      </c:catAx>
      <c:valAx>
        <c:axId val="3784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/>
                  <a:t>Project Count</a:t>
                </a:r>
              </a:p>
            </c:rich>
          </c:tx>
          <c:layout>
            <c:manualLayout>
              <c:xMode val="edge"/>
              <c:yMode val="edge"/>
              <c:x val="0.45610735061626068"/>
              <c:y val="0.930206608761752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83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 Capital Advance PRAC data - 6.18.2018.xlsx]Rent to FMR!PivotTable6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41441535433070864"/>
          <c:y val="7.2485531872064024E-2"/>
          <c:w val="0.26438167104111993"/>
          <c:h val="0.47430974124824682"/>
        </c:manualLayout>
      </c:layout>
      <c:pieChart>
        <c:varyColors val="1"/>
        <c:ser>
          <c:idx val="0"/>
          <c:order val="0"/>
          <c:tx>
            <c:strRef>
              <c:f>'Rent to FMR'!$B$3</c:f>
              <c:strCache>
                <c:ptCount val="1"/>
                <c:pt idx="0">
                  <c:v>Rent to FMR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9E-4B02-A0B2-B38DB34824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9E-4B02-A0B2-B38DB34824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9E-4B02-A0B2-B38DB348246A}"/>
              </c:ext>
            </c:extLst>
          </c:dPt>
          <c:dPt>
            <c:idx val="3"/>
            <c:bubble3D val="0"/>
            <c:explosion val="29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69E-4B02-A0B2-B38DB348246A}"/>
              </c:ext>
            </c:extLst>
          </c:dPt>
          <c:dPt>
            <c:idx val="4"/>
            <c:bubble3D val="0"/>
            <c:explosion val="3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69E-4B02-A0B2-B38DB348246A}"/>
              </c:ext>
            </c:extLst>
          </c:dPt>
          <c:dPt>
            <c:idx val="5"/>
            <c:bubble3D val="0"/>
            <c:explosion val="3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69E-4B02-A0B2-B38DB348246A}"/>
              </c:ext>
            </c:extLst>
          </c:dPt>
          <c:dPt>
            <c:idx val="6"/>
            <c:bubble3D val="0"/>
            <c:explosion val="29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169E-4B02-A0B2-B38DB348246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69E-4B02-A0B2-B38DB348246A}"/>
              </c:ext>
            </c:extLst>
          </c:dPt>
          <c:dLbls>
            <c:dLbl>
              <c:idx val="0"/>
              <c:layout>
                <c:manualLayout>
                  <c:x val="-0.12956676509186352"/>
                  <c:y val="2.53642758441269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659022309711284"/>
                      <c:h val="0.13250935422815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69E-4B02-A0B2-B38DB348246A}"/>
                </c:ext>
              </c:extLst>
            </c:dLbl>
            <c:dLbl>
              <c:idx val="1"/>
              <c:layout>
                <c:manualLayout>
                  <c:x val="9.4161417322834617E-2"/>
                  <c:y val="-0.182645191884546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2870833333333334"/>
                      <c:h val="0.139984496437339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69E-4B02-A0B2-B38DB348246A}"/>
                </c:ext>
              </c:extLst>
            </c:dLbl>
            <c:dLbl>
              <c:idx val="2"/>
              <c:layout>
                <c:manualLayout>
                  <c:x val="0.11095778652668417"/>
                  <c:y val="7.4354121226402073E-2"/>
                </c:manualLayout>
              </c:layout>
              <c:tx>
                <c:rich>
                  <a:bodyPr/>
                  <a:lstStyle/>
                  <a:p>
                    <a:fld id="{4CFA8125-7025-40EA-A0B2-04CA90D1351E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</a:t>
                    </a:r>
                    <a:br>
                      <a:rPr lang="en-US" baseline="0" dirty="0"/>
                    </a:br>
                    <a:fld id="{EB972AC9-1B01-472C-95B5-EE73B0EFBDA5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, </a:t>
                    </a:r>
                    <a:fld id="{422BCC37-6AC7-4475-BA2E-9191DF89CDB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4774311023622047"/>
                      <c:h val="9.264192911250049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9E-4B02-A0B2-B38DB348246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9E-4B02-A0B2-B38DB348246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9E-4B02-A0B2-B38DB348246A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9E-4B02-A0B2-B38DB348246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9E-4B02-A0B2-B38DB348246A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9E-4B02-A0B2-B38DB34824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'Rent to FMR'!$A$4:$A$12</c:f>
              <c:strCache>
                <c:ptCount val="8"/>
                <c:pt idx="0">
                  <c:v>&lt; 80% FMR</c:v>
                </c:pt>
                <c:pt idx="1">
                  <c:v>80-100% FMR</c:v>
                </c:pt>
                <c:pt idx="2">
                  <c:v>101-120% FMR</c:v>
                </c:pt>
                <c:pt idx="3">
                  <c:v>121-130% FMR</c:v>
                </c:pt>
                <c:pt idx="4">
                  <c:v>131-140% FMR</c:v>
                </c:pt>
                <c:pt idx="5">
                  <c:v>141-160% FMR</c:v>
                </c:pt>
                <c:pt idx="6">
                  <c:v>&gt; 160% FMR</c:v>
                </c:pt>
                <c:pt idx="7">
                  <c:v>Unknown</c:v>
                </c:pt>
              </c:strCache>
            </c:strRef>
          </c:cat>
          <c:val>
            <c:numRef>
              <c:f>'Rent to FMR'!$B$4:$B$12</c:f>
              <c:numCache>
                <c:formatCode>_(* #,##0_);_(* \(#,##0\);_(* "-"??_);_(@_)</c:formatCode>
                <c:ptCount val="8"/>
                <c:pt idx="0">
                  <c:v>1297</c:v>
                </c:pt>
                <c:pt idx="1">
                  <c:v>854</c:v>
                </c:pt>
                <c:pt idx="2">
                  <c:v>432</c:v>
                </c:pt>
                <c:pt idx="3">
                  <c:v>118</c:v>
                </c:pt>
                <c:pt idx="4">
                  <c:v>45</c:v>
                </c:pt>
                <c:pt idx="5">
                  <c:v>62</c:v>
                </c:pt>
                <c:pt idx="6">
                  <c:v>64</c:v>
                </c:pt>
                <c:pt idx="7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169E-4B02-A0B2-B38DB348246A}"/>
            </c:ext>
          </c:extLst>
        </c:ser>
        <c:ser>
          <c:idx val="1"/>
          <c:order val="1"/>
          <c:tx>
            <c:strRef>
              <c:f>'Rent to FMR'!$C$3</c:f>
              <c:strCache>
                <c:ptCount val="1"/>
                <c:pt idx="0">
                  <c:v>Percentage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169E-4B02-A0B2-B38DB34824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169E-4B02-A0B2-B38DB34824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169E-4B02-A0B2-B38DB34824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169E-4B02-A0B2-B38DB348246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169E-4B02-A0B2-B38DB348246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169E-4B02-A0B2-B38DB348246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169E-4B02-A0B2-B38DB348246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169E-4B02-A0B2-B38DB348246A}"/>
              </c:ext>
            </c:extLst>
          </c:dPt>
          <c:cat>
            <c:strRef>
              <c:f>'Rent to FMR'!$A$4:$A$12</c:f>
              <c:strCache>
                <c:ptCount val="8"/>
                <c:pt idx="0">
                  <c:v>&lt; 80% FMR</c:v>
                </c:pt>
                <c:pt idx="1">
                  <c:v>80-100% FMR</c:v>
                </c:pt>
                <c:pt idx="2">
                  <c:v>101-120% FMR</c:v>
                </c:pt>
                <c:pt idx="3">
                  <c:v>121-130% FMR</c:v>
                </c:pt>
                <c:pt idx="4">
                  <c:v>131-140% FMR</c:v>
                </c:pt>
                <c:pt idx="5">
                  <c:v>141-160% FMR</c:v>
                </c:pt>
                <c:pt idx="6">
                  <c:v>&gt; 160% FMR</c:v>
                </c:pt>
                <c:pt idx="7">
                  <c:v>Unknown</c:v>
                </c:pt>
              </c:strCache>
            </c:strRef>
          </c:cat>
          <c:val>
            <c:numRef>
              <c:f>'Rent to FMR'!$C$4:$C$12</c:f>
              <c:numCache>
                <c:formatCode>0%</c:formatCode>
                <c:ptCount val="8"/>
                <c:pt idx="0">
                  <c:v>0.45097357440890123</c:v>
                </c:pt>
                <c:pt idx="1">
                  <c:v>0.29694019471488176</c:v>
                </c:pt>
                <c:pt idx="2">
                  <c:v>0.1502086230876217</c:v>
                </c:pt>
                <c:pt idx="3">
                  <c:v>4.1029207232267037E-2</c:v>
                </c:pt>
                <c:pt idx="4">
                  <c:v>1.564673157162726E-2</c:v>
                </c:pt>
                <c:pt idx="5">
                  <c:v>2.1557719054242003E-2</c:v>
                </c:pt>
                <c:pt idx="6">
                  <c:v>2.2253129346314324E-2</c:v>
                </c:pt>
                <c:pt idx="7">
                  <c:v>1.3908205841446453E-3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1-169E-4B02-A0B2-B38DB3482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08402230971129"/>
          <c:y val="1.8596034878503431E-2"/>
          <c:w val="0.22546017705246341"/>
          <c:h val="0.52269491045563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/>
          <a:lstStyle>
            <a:lvl1pPr algn="r">
              <a:defRPr sz="1300"/>
            </a:lvl1pPr>
          </a:lstStyle>
          <a:p>
            <a:fld id="{746859F6-33FF-4E0C-B578-5D9D7E3D93B4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4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1" y="8842034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 anchor="b"/>
          <a:lstStyle>
            <a:lvl1pPr algn="r">
              <a:defRPr sz="1300"/>
            </a:lvl1pPr>
          </a:lstStyle>
          <a:p>
            <a:fld id="{79BB0700-3F93-4244-9C3C-2BF2E8C469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35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/>
          <a:lstStyle>
            <a:lvl1pPr algn="r">
              <a:defRPr sz="1300"/>
            </a:lvl1pPr>
          </a:lstStyle>
          <a:p>
            <a:fld id="{FC0C9E5C-0522-4A14-89E4-CBC2DFADDED9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1" tIns="46640" rIns="93281" bIns="466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7"/>
            <a:ext cx="5618480" cy="4189095"/>
          </a:xfrm>
          <a:prstGeom prst="rect">
            <a:avLst/>
          </a:prstGeom>
        </p:spPr>
        <p:txBody>
          <a:bodyPr vert="horz" lIns="93281" tIns="46640" rIns="93281" bIns="466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4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4"/>
            <a:ext cx="3043343" cy="465455"/>
          </a:xfrm>
          <a:prstGeom prst="rect">
            <a:avLst/>
          </a:prstGeom>
        </p:spPr>
        <p:txBody>
          <a:bodyPr vert="horz" lIns="93281" tIns="46640" rIns="93281" bIns="46640" rtlCol="0" anchor="b"/>
          <a:lstStyle>
            <a:lvl1pPr algn="r">
              <a:defRPr sz="1300"/>
            </a:lvl1pPr>
          </a:lstStyle>
          <a:p>
            <a:fld id="{8B613499-0A78-41A0-909C-E859ACE5B3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13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7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91706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4204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97826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26348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133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1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04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08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19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4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453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6E59F4-5596-4800-A091-2C4FACD1E0D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19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9373DB-96D8-4125-8501-C38E6534B9C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5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41919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39594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06021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42508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8743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87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6011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44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613499-0A78-41A0-909C-E859ACE5B34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2718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147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1558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98596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90A08-1579-4071-8BEE-AD46C6F0964F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1C120-AEFA-45FE-8C6D-D83664D73B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3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353C58-C33F-4132-B235-9371D60339D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2506E-35B4-4F03-8B60-767763F90C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3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43CC0E-7D06-4B52-AC40-D74C1F086234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03157-AFB0-4CC4-843A-D0C86DEDF4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0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1DF161-8BFC-40B6-AE5E-B37C5885F96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B4898-D986-4756-BCEF-CF79C8043C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9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F1865-9D06-4D40-8910-9547E2E36946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85E14-3D72-4BDD-9376-7B3416E2E8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4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19555E-661B-48C3-A677-2EA74E44217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4DA3A-2392-4DD2-A597-A5BACA37D5A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0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4FF98E-45CC-47EB-889A-4DB5431ECBF8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DEB52-82E3-4105-9DD2-370A14A8BB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6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08046-5B8E-4175-8B05-1A340CB4419C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74B5D-F0B1-401E-A582-88D3E501ED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5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82A966-60AD-4764-BC64-B1B01782A7D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6A623-DF9C-4F24-BF83-4CF7E5DB0F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3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F4C55-783D-4F9D-8C87-5224B961216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49FA0-75FD-4C67-B10B-0D47CDFBE4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2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AD9275-F0B4-4D70-AEC4-6B282BFCAC56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5D62D-9426-4D63-AECE-F28EA546B5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21951"/>
            <a:ext cx="8229600" cy="477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fld id="{338989BA-F3A8-4269-B8A1-D2E02905E5EB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9296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26" charset="0"/>
              </a:defRPr>
            </a:lvl1pPr>
          </a:lstStyle>
          <a:p>
            <a:fld id="{E0131595-F1DF-4E9F-B15D-7867B14A89F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8" r:id="rId2"/>
    <p:sldLayoutId id="2147483697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26" charset="-128"/>
          <a:cs typeface="ＭＳ Ｐゴシック" pitchFamily="2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26" charset="0"/>
          <a:ea typeface="ＭＳ Ｐゴシック" pitchFamily="26" charset="-128"/>
          <a:cs typeface="ＭＳ Ｐゴシック" pitchFamily="2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26" charset="-128"/>
          <a:cs typeface="ＭＳ Ｐゴシック" pitchFamily="2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2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dresource.net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bos.incoming@hud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d.gov/rad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ud.gov/subscribe/signup?listname=Rental%20Assistance%20Demonstration&amp;list=RAD-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23931"/>
            <a:ext cx="8686800" cy="1752600"/>
          </a:xfrm>
        </p:spPr>
        <p:txBody>
          <a:bodyPr>
            <a:noAutofit/>
          </a:bodyPr>
          <a:lstStyle/>
          <a:p>
            <a:r>
              <a:rPr lang="en-US" sz="3600" b="1" dirty="0"/>
              <a:t>Conversion of Section 202 PRACs under the Rental Assistance Demonstration (RAD)</a:t>
            </a:r>
            <a:r>
              <a:rPr lang="en-US" sz="3600" dirty="0"/>
              <a:t/>
            </a:r>
            <a:br>
              <a:rPr lang="en-US" sz="3600" dirty="0"/>
            </a:b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520440"/>
            <a:ext cx="6400800" cy="1899091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October 7,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5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Age of PRAC Properties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DB6E2146-A056-4F12-8E96-9F45E23107C2}"/>
              </a:ext>
            </a:extLst>
          </p:cNvPr>
          <p:cNvGraphicFramePr>
            <a:graphicFrameLocks/>
          </p:cNvGraphicFramePr>
          <p:nvPr/>
        </p:nvGraphicFramePr>
        <p:xfrm>
          <a:off x="387928" y="1299711"/>
          <a:ext cx="8368144" cy="470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FAE77678-B7C9-4504-AB98-3DBEEE598AFA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56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Rents and Replacement Reserves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7CB0A9A-7FFA-4093-A613-21D1EB1BD306}"/>
              </a:ext>
            </a:extLst>
          </p:cNvPr>
          <p:cNvGrpSpPr/>
          <p:nvPr/>
        </p:nvGrpSpPr>
        <p:grpSpPr>
          <a:xfrm>
            <a:off x="23004" y="1068119"/>
            <a:ext cx="9490790" cy="5096893"/>
            <a:chOff x="23004" y="1068119"/>
            <a:chExt cx="9490790" cy="5096893"/>
          </a:xfrm>
        </p:grpSpPr>
        <p:graphicFrame>
          <p:nvGraphicFramePr>
            <p:cNvPr id="7" name="Chart 6">
              <a:extLst>
                <a:ext uri="{FF2B5EF4-FFF2-40B4-BE49-F238E27FC236}">
                  <a16:creationId xmlns="" xmlns:a16="http://schemas.microsoft.com/office/drawing/2014/main" id="{C8125784-2191-4AF4-9C6C-8156BFE3566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85232650"/>
                </p:ext>
              </p:extLst>
            </p:nvPr>
          </p:nvGraphicFramePr>
          <p:xfrm>
            <a:off x="23004" y="2279276"/>
            <a:ext cx="9144000" cy="38857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6B31FF49-981D-4AC2-8A87-14A559947854}"/>
                </a:ext>
              </a:extLst>
            </p:cNvPr>
            <p:cNvSpPr/>
            <p:nvPr/>
          </p:nvSpPr>
          <p:spPr>
            <a:xfrm>
              <a:off x="3001384" y="2506533"/>
              <a:ext cx="6002767" cy="1796526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6000">
                  <a:schemeClr val="bg1"/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Chart 5">
              <a:extLst>
                <a:ext uri="{FF2B5EF4-FFF2-40B4-BE49-F238E27FC236}">
                  <a16:creationId xmlns="" xmlns:a16="http://schemas.microsoft.com/office/drawing/2014/main" id="{DFBBD915-028E-4E58-9DB4-AD8BBCA6CE0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74017234"/>
                </p:ext>
              </p:extLst>
            </p:nvPr>
          </p:nvGraphicFramePr>
          <p:xfrm>
            <a:off x="369794" y="1068119"/>
            <a:ext cx="9144000" cy="5096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7C9E1C90-9AF9-448E-B02A-3803B5B46209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6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533400" y="73143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202-PRAC BBRI Guidance </a:t>
            </a:r>
          </a:p>
          <a:p>
            <a:r>
              <a:rPr lang="en-US" sz="3600" dirty="0"/>
              <a:t>July 17, 2019 OAMPO Memorandum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4BF2498D-9833-468B-BB7F-35E2A0569E1A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61487B61-284C-4C6C-A275-4FCEB6BB6E9D}"/>
              </a:ext>
            </a:extLst>
          </p:cNvPr>
          <p:cNvSpPr txBox="1">
            <a:spLocks/>
          </p:cNvSpPr>
          <p:nvPr/>
        </p:nvSpPr>
        <p:spPr>
          <a:xfrm>
            <a:off x="267070" y="1844054"/>
            <a:ext cx="8763001" cy="486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Applies to Pending &amp; Future 202 PRAC Renewals</a:t>
            </a:r>
          </a:p>
          <a:p>
            <a:r>
              <a:rPr lang="en-US" sz="2800" dirty="0"/>
              <a:t>R4R Deposits to Remain at Current Levels</a:t>
            </a:r>
          </a:p>
          <a:p>
            <a:r>
              <a:rPr lang="en-US" sz="2800" dirty="0"/>
              <a:t>Properties with CNAs demonstrating capital needs may resubmit in FY20 </a:t>
            </a:r>
          </a:p>
          <a:p>
            <a:r>
              <a:rPr lang="en-US" sz="2800" dirty="0"/>
              <a:t>Proposed BBRI where Gross Rent exceeds 5% must be submitted through Financial Operations Branch</a:t>
            </a:r>
          </a:p>
          <a:p>
            <a:r>
              <a:rPr lang="en-US" sz="2800" dirty="0"/>
              <a:t>Update expected October 2019, effective until further notice.  </a:t>
            </a:r>
          </a:p>
          <a:p>
            <a:pPr marL="91440" indent="0">
              <a:buFont typeface="Arial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89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533400" y="46387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Pre-RAD Application BBRIs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4BF2498D-9833-468B-BB7F-35E2A0569E1A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FDF3233D-ECC6-4ECF-A0F2-2A11ABE6BE10}"/>
              </a:ext>
            </a:extLst>
          </p:cNvPr>
          <p:cNvSpPr txBox="1">
            <a:spLocks/>
          </p:cNvSpPr>
          <p:nvPr/>
        </p:nvSpPr>
        <p:spPr>
          <a:xfrm>
            <a:off x="380999" y="1122505"/>
            <a:ext cx="8647254" cy="387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2800" dirty="0"/>
              <a:t>In accordance with:</a:t>
            </a:r>
          </a:p>
          <a:p>
            <a:r>
              <a:rPr lang="en-US" sz="2800" dirty="0"/>
              <a:t> HUD Handbook 4350.1 Chapter 7 </a:t>
            </a:r>
          </a:p>
          <a:p>
            <a:r>
              <a:rPr lang="en-US" sz="2800" dirty="0"/>
              <a:t> October 29, 2015 Memo Procedures for PRAC Renewals</a:t>
            </a:r>
          </a:p>
          <a:p>
            <a:pPr marL="822960" lvl="1" indent="-457200"/>
            <a:r>
              <a:rPr lang="en-US" sz="2800" dirty="0"/>
              <a:t>Tenant notification</a:t>
            </a:r>
          </a:p>
          <a:p>
            <a:pPr marL="822960" lvl="1" indent="-457200"/>
            <a:r>
              <a:rPr lang="en-US" sz="2800" dirty="0"/>
              <a:t>Cover Letter</a:t>
            </a:r>
          </a:p>
          <a:p>
            <a:pPr marL="822960" lvl="1" indent="-457200"/>
            <a:r>
              <a:rPr lang="en-US" sz="2800" dirty="0"/>
              <a:t>Budget Worksheet</a:t>
            </a:r>
          </a:p>
          <a:p>
            <a:pPr marL="822960" lvl="1" indent="-457200"/>
            <a:r>
              <a:rPr lang="en-US" sz="2800" dirty="0"/>
              <a:t>Basis for Expenditures</a:t>
            </a:r>
          </a:p>
          <a:p>
            <a:pPr marL="822960" lvl="1" indent="-457200"/>
            <a:r>
              <a:rPr lang="en-US" sz="2800" dirty="0"/>
              <a:t>Description of Improvements (CNA)</a:t>
            </a:r>
          </a:p>
          <a:p>
            <a:pPr marL="1097280" lvl="2" indent="-457200"/>
            <a:r>
              <a:rPr lang="en-US" sz="2800" dirty="0"/>
              <a:t>Chapter 5 of MAP Guide</a:t>
            </a:r>
          </a:p>
        </p:txBody>
      </p:sp>
    </p:spTree>
    <p:extLst>
      <p:ext uri="{BB962C8B-B14F-4D97-AF65-F5344CB8AC3E}">
        <p14:creationId xmlns:p14="http://schemas.microsoft.com/office/powerpoint/2010/main" val="254091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Budget Based Rent Increases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4BF2498D-9833-468B-BB7F-35E2A0569E1A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6F289E15-F367-44F4-93F7-B3281EFCB937}"/>
              </a:ext>
            </a:extLst>
          </p:cNvPr>
          <p:cNvSpPr txBox="1">
            <a:spLocks/>
          </p:cNvSpPr>
          <p:nvPr/>
        </p:nvSpPr>
        <p:spPr>
          <a:xfrm>
            <a:off x="380999" y="1232299"/>
            <a:ext cx="8763001" cy="486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National Working Group: </a:t>
            </a:r>
          </a:p>
          <a:p>
            <a:pPr lvl="1"/>
            <a:r>
              <a:rPr lang="en-US" sz="2800" dirty="0"/>
              <a:t>HQ and Field Representation </a:t>
            </a:r>
          </a:p>
          <a:p>
            <a:r>
              <a:rPr lang="en-US" sz="2800" dirty="0"/>
              <a:t>Developing Internal SOWs</a:t>
            </a:r>
          </a:p>
          <a:p>
            <a:r>
              <a:rPr lang="en-US" sz="2800" dirty="0"/>
              <a:t>Designed to enhance consistency between offices, regions reviewing submissions </a:t>
            </a:r>
          </a:p>
          <a:p>
            <a:pPr lvl="1"/>
            <a:r>
              <a:rPr lang="en-US" sz="2800" dirty="0"/>
              <a:t> Budget Based Rent Increases</a:t>
            </a:r>
          </a:p>
          <a:p>
            <a:pPr lvl="1"/>
            <a:r>
              <a:rPr lang="en-US" sz="2800" dirty="0"/>
              <a:t> CNA Review</a:t>
            </a:r>
          </a:p>
          <a:p>
            <a:r>
              <a:rPr lang="en-US" sz="2800" dirty="0"/>
              <a:t>Memo from DAS informing industry on updated policies release imminent </a:t>
            </a:r>
          </a:p>
        </p:txBody>
      </p:sp>
    </p:spTree>
    <p:extLst>
      <p:ext uri="{BB962C8B-B14F-4D97-AF65-F5344CB8AC3E}">
        <p14:creationId xmlns:p14="http://schemas.microsoft.com/office/powerpoint/2010/main" val="170903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Pre-Application Technical Assistance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4BF2498D-9833-468B-BB7F-35E2A0569E1A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6F289E15-F367-44F4-93F7-B3281EFCB937}"/>
              </a:ext>
            </a:extLst>
          </p:cNvPr>
          <p:cNvSpPr txBox="1">
            <a:spLocks/>
          </p:cNvSpPr>
          <p:nvPr/>
        </p:nvSpPr>
        <p:spPr>
          <a:xfrm>
            <a:off x="380999" y="1488476"/>
            <a:ext cx="8763001" cy="4867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rgbClr val="009A66"/>
              </a:buClr>
              <a:buFont typeface="Arial"/>
              <a:buChar char="•"/>
              <a:defRPr sz="1800" b="0" i="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/>
                <a:ea typeface="+mn-ea"/>
                <a:cs typeface="Calibri Light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Field RAD Team (Field innovation)</a:t>
            </a:r>
          </a:p>
          <a:p>
            <a:pPr lvl="1"/>
            <a:r>
              <a:rPr lang="en-US" sz="2800" dirty="0"/>
              <a:t> 202 Preservation Expert</a:t>
            </a:r>
          </a:p>
          <a:p>
            <a:pPr lvl="1"/>
            <a:r>
              <a:rPr lang="en-US" sz="2800" dirty="0"/>
              <a:t> LIHTC Expert</a:t>
            </a:r>
          </a:p>
          <a:p>
            <a:pPr lvl="1"/>
            <a:r>
              <a:rPr lang="en-US" sz="2800" dirty="0"/>
              <a:t> PIH Strategies Expert</a:t>
            </a:r>
          </a:p>
          <a:p>
            <a:pPr lvl="1"/>
            <a:r>
              <a:rPr lang="en-US" sz="2800" dirty="0"/>
              <a:t> Physical and Financial Recapitalization Expert</a:t>
            </a:r>
          </a:p>
          <a:p>
            <a:r>
              <a:rPr lang="en-US" sz="2800" dirty="0"/>
              <a:t>Provides  Technical Assistance with positioning your asset for recapitalization, including RAD</a:t>
            </a:r>
          </a:p>
        </p:txBody>
      </p:sp>
    </p:spTree>
    <p:extLst>
      <p:ext uri="{BB962C8B-B14F-4D97-AF65-F5344CB8AC3E}">
        <p14:creationId xmlns:p14="http://schemas.microsoft.com/office/powerpoint/2010/main" val="337113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8E32FD-682B-4612-93C5-E0F0A00A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6C6FF2-EDEA-4541-8CF6-ACE4D5282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0E7F5DC-78D6-446E-B4A5-D7F25D0E6CE1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1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701488" y="1181100"/>
            <a:ext cx="8015808" cy="5038165"/>
          </a:xfrm>
        </p:spPr>
        <p:txBody>
          <a:bodyPr lIns="91440" tIns="45720" rIns="91440" bIns="45720">
            <a:normAutofit fontScale="85000" lnSpcReduction="20000"/>
          </a:bodyPr>
          <a:lstStyle/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charset="0"/>
              </a:rPr>
              <a:t>Rents based on PRAC rents, which may be adjusted prior to conversion based on budget (e.g., justified by capital needs assessment or service coordinator salary)</a:t>
            </a:r>
          </a:p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</a:rPr>
              <a:t>20-year renewable contract</a:t>
            </a:r>
            <a:endParaRPr lang="en-US" sz="2800" dirty="0">
              <a:solidFill>
                <a:schemeClr val="tx1"/>
              </a:solidFill>
              <a:latin typeface="Calibri" charset="0"/>
            </a:endParaRPr>
          </a:p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charset="0"/>
              </a:rPr>
              <a:t>Annual rent adjustment by operating cost adjustment factor (OCAF)</a:t>
            </a:r>
          </a:p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charset="0"/>
              </a:rPr>
              <a:t>No limitation on use of project cash flow</a:t>
            </a:r>
          </a:p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</a:rPr>
              <a:t>RAD Elderly Housing Use Agreement replaces the Capital Advance Use Agreement and adds 20 years of required affordability</a:t>
            </a:r>
          </a:p>
          <a:p>
            <a:pPr marL="282575" lvl="3">
              <a:spcAft>
                <a:spcPts val="1200"/>
              </a:spcAft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Calibri" charset="0"/>
              </a:rPr>
              <a:t>HAP contract </a:t>
            </a:r>
            <a:r>
              <a:rPr lang="en-US" sz="2800" dirty="0">
                <a:latin typeface="Calibri" charset="0"/>
              </a:rPr>
              <a:t>must be renewed throughout the term of the Use Agreement</a:t>
            </a:r>
            <a:endParaRPr lang="en-US" sz="28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="" xmlns:a16="http://schemas.microsoft.com/office/drawing/2014/main" id="{E22EEFE8-292E-4CA5-998C-404D88A71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Contracts and Rents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529ABACE-9A71-4D6F-B174-86EB570DCAA5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0CF17E65-1010-4F09-9999-2518DF908A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55073"/>
              </p:ext>
            </p:extLst>
          </p:nvPr>
        </p:nvGraphicFramePr>
        <p:xfrm>
          <a:off x="457200" y="1126565"/>
          <a:ext cx="8153401" cy="4724400"/>
        </p:xfrm>
        <a:graphic>
          <a:graphicData uri="http://schemas.openxmlformats.org/drawingml/2006/table">
            <a:tbl>
              <a:tblPr firstCol="1">
                <a:tableStyleId>{00A15C55-8517-42AA-B614-E9B94910E393}</a:tableStyleId>
              </a:tblPr>
              <a:tblGrid>
                <a:gridCol w="2023782">
                  <a:extLst>
                    <a:ext uri="{9D8B030D-6E8A-4147-A177-3AD203B41FA5}">
                      <a16:colId xmlns="" xmlns:a16="http://schemas.microsoft.com/office/drawing/2014/main" val="2680020765"/>
                    </a:ext>
                  </a:extLst>
                </a:gridCol>
                <a:gridCol w="2938183">
                  <a:extLst>
                    <a:ext uri="{9D8B030D-6E8A-4147-A177-3AD203B41FA5}">
                      <a16:colId xmlns="" xmlns:a16="http://schemas.microsoft.com/office/drawing/2014/main" val="1409295712"/>
                    </a:ext>
                  </a:extLst>
                </a:gridCol>
                <a:gridCol w="3191436">
                  <a:extLst>
                    <a:ext uri="{9D8B030D-6E8A-4147-A177-3AD203B41FA5}">
                      <a16:colId xmlns="" xmlns:a16="http://schemas.microsoft.com/office/drawing/2014/main" val="3511806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Contract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Based Rental Assistance (PBRA)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Based Voucher (PBV)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752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Contract Administration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Performed by HUD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Performed by Public Housing Agency (PHA)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662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Contract Start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First of month at least 30 days after “closing”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Must align with PRAC anniversary date and be at least 90 days from “closing” date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4664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Inspections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UPCS performed by REAC starting after any required work is completed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HQS performed by PHA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6652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Rent Setting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Based on PRAC Rents, not to exceed 120% of FMR or Small Area FMR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Based on PRAC Rents, not to exceed 110% of FMR or Small Area FMR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5832085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="" xmlns:a16="http://schemas.microsoft.com/office/drawing/2014/main" id="{95F20BD5-824E-4CEE-87B1-41DCBAAA71D6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Comparison of Contract Types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3A79C245-4C32-45B2-9799-70920FEED3A3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9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457200" y="346091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pPr defTabSz="914400"/>
            <a:r>
              <a:rPr lang="en-US" sz="3600" dirty="0">
                <a:ea typeface="+mj-ea"/>
                <a:cs typeface="+mj-cs"/>
              </a:rPr>
              <a:t>Potential RAD Financing 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E16D362-F5DA-4213-8E23-8DE46372E2DC}"/>
              </a:ext>
            </a:extLst>
          </p:cNvPr>
          <p:cNvSpPr txBox="1"/>
          <p:nvPr/>
        </p:nvSpPr>
        <p:spPr>
          <a:xfrm>
            <a:off x="334960" y="1193608"/>
            <a:ext cx="4237040" cy="519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u="sng" dirty="0">
                <a:latin typeface="+mn-lt"/>
              </a:rPr>
              <a:t>First Mortgage Debt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FHA-Insured Debt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223(f) for light or moderate rehab</a:t>
            </a:r>
          </a:p>
          <a:p>
            <a:pPr marL="800100" lvl="1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+mn-lt"/>
              </a:rPr>
              <a:t>221(d)(4) for substantial rehab or new construction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Conventional Debt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sz="2000" u="sng" dirty="0">
                <a:latin typeface="+mn-lt"/>
              </a:rPr>
              <a:t>Equity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4% LIHTC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9% LIHTC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Historic Tax Credits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State Tax Credits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Depreciation/Losses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Other (NMTC, OZ, energy)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5F7FD1F-6198-47BD-8EAA-7A313898F034}"/>
              </a:ext>
            </a:extLst>
          </p:cNvPr>
          <p:cNvSpPr txBox="1"/>
          <p:nvPr/>
        </p:nvSpPr>
        <p:spPr>
          <a:xfrm>
            <a:off x="4906960" y="1177444"/>
            <a:ext cx="42370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u="sng" dirty="0">
                <a:latin typeface="+mn-lt"/>
              </a:rPr>
              <a:t>Other Financing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HOME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CDBG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Housing Trust Fund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Federal Home Loan Bank AHP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+mn-lt"/>
              </a:rPr>
              <a:t>State and local funds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b="1" dirty="0">
                <a:solidFill>
                  <a:srgbClr val="7030A0"/>
                </a:solidFill>
                <a:latin typeface="Calibri" charset="0"/>
                <a:cs typeface="ＭＳ Ｐゴシック" charset="-128"/>
              </a:rPr>
              <a:t>Existing “Residual Receipts” or replacement reserves</a:t>
            </a:r>
            <a:endParaRPr lang="en-US" sz="2000" dirty="0">
              <a:solidFill>
                <a:srgbClr val="7030A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>
              <a:latin typeface="+mn-lt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26991A7A-985A-4ED5-8DBE-C0EB24B6F2D5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4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8E32FD-682B-4612-93C5-E0F0A00A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6C6FF2-EDEA-4541-8CF6-ACE4D5282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71EA60-A24D-4D6A-8FF1-E22152C0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898-D986-4756-BCEF-CF79C8043C9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33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683568" y="1124744"/>
            <a:ext cx="8015808" cy="5580856"/>
          </a:xfrm>
        </p:spPr>
        <p:txBody>
          <a:bodyPr lIns="91440" tIns="45720" rIns="91440" bIns="45720">
            <a:normAutofit/>
          </a:bodyPr>
          <a:lstStyle/>
          <a:p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pPr marL="0" indent="0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FD403A-1E1A-45F4-991A-9FF28226DB68}"/>
              </a:ext>
            </a:extLst>
          </p:cNvPr>
          <p:cNvSpPr txBox="1"/>
          <p:nvPr/>
        </p:nvSpPr>
        <p:spPr>
          <a:xfrm>
            <a:off x="1835696" y="1988840"/>
            <a:ext cx="6624736" cy="3888432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B5D97D-DD7B-4F59-AE92-73B731ACCAA3}"/>
              </a:ext>
            </a:extLst>
          </p:cNvPr>
          <p:cNvSpPr txBox="1"/>
          <p:nvPr/>
        </p:nvSpPr>
        <p:spPr>
          <a:xfrm>
            <a:off x="685800" y="1189445"/>
            <a:ext cx="7871331" cy="397991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002060"/>
                </a:solidFill>
                <a:latin typeface="Calibri" charset="0"/>
              </a:rPr>
              <a:t>Transfer of assistance </a:t>
            </a:r>
            <a:r>
              <a:rPr lang="en-US" sz="2800" dirty="0">
                <a:latin typeface="Calibri" charset="0"/>
              </a:rPr>
              <a:t>refers to a change in the geographic site of the assistance. It has the potential to improve the location and quality of housing</a:t>
            </a:r>
          </a:p>
          <a:p>
            <a:pPr>
              <a:spcBef>
                <a:spcPct val="0"/>
              </a:spcBef>
            </a:pPr>
            <a:endParaRPr lang="en-US" sz="2000" dirty="0">
              <a:latin typeface="Calibri" charset="0"/>
            </a:endParaRPr>
          </a:p>
          <a:p>
            <a:r>
              <a:rPr lang="en-US" sz="2000" dirty="0">
                <a:latin typeface="Calibri" charset="0"/>
              </a:rPr>
              <a:t>HUD will assess: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charset="0"/>
              </a:rPr>
              <a:t>That the transfer does not place housing in neighborhoods with highly concentrated poverty;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charset="0"/>
              </a:rPr>
              <a:t>Whether conversion on-site is economically non-viable (physically obsolete or severely distressed)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charset="0"/>
              </a:rPr>
              <a:t>The impact on residents</a:t>
            </a:r>
          </a:p>
          <a:p>
            <a:pPr lvl="1"/>
            <a:endParaRPr lang="en-US" sz="2000" dirty="0">
              <a:latin typeface="Calibri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06ED51F-10B6-40AA-915A-F9979B2E8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4508" y="4222376"/>
            <a:ext cx="3717972" cy="173239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="" xmlns:a16="http://schemas.microsoft.com/office/drawing/2014/main" id="{04F90566-B6BF-4AAF-A75D-FD938C066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Transfer of Assistance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9416CB37-D38E-4308-BE59-ED5450CDC3FC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18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683568" y="1124744"/>
            <a:ext cx="8015808" cy="5580856"/>
          </a:xfrm>
        </p:spPr>
        <p:txBody>
          <a:bodyPr lIns="91440" tIns="45720" rIns="91440" bIns="45720">
            <a:normAutofit/>
          </a:bodyPr>
          <a:lstStyle/>
          <a:p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pPr marL="0" indent="0">
              <a:lnSpc>
                <a:spcPct val="80000"/>
              </a:lnSpc>
            </a:pPr>
            <a:endParaRPr lang="en-US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FD403A-1E1A-45F4-991A-9FF28226DB68}"/>
              </a:ext>
            </a:extLst>
          </p:cNvPr>
          <p:cNvSpPr txBox="1"/>
          <p:nvPr/>
        </p:nvSpPr>
        <p:spPr>
          <a:xfrm>
            <a:off x="1835696" y="1988840"/>
            <a:ext cx="6624736" cy="3888432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B5D97D-DD7B-4F59-AE92-73B731ACCAA3}"/>
              </a:ext>
            </a:extLst>
          </p:cNvPr>
          <p:cNvSpPr txBox="1"/>
          <p:nvPr/>
        </p:nvSpPr>
        <p:spPr>
          <a:xfrm>
            <a:off x="685800" y="1201341"/>
            <a:ext cx="7774632" cy="4950687"/>
          </a:xfrm>
          <a:prstGeom prst="rect">
            <a:avLst/>
          </a:prstGeom>
        </p:spPr>
        <p:txBody>
          <a:bodyPr vert="horz" wrap="square" rtlCol="0" anchor="t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002060"/>
                </a:solidFill>
                <a:latin typeface="Calibri" charset="0"/>
              </a:rPr>
              <a:t>Capital Needs Assessment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Identifies all immediate and long-term capital needs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Must be consistent with MAP Guide requirements (except </a:t>
            </a:r>
            <a:r>
              <a:rPr lang="en-US" sz="2100" dirty="0" err="1">
                <a:latin typeface="Calibri" charset="0"/>
              </a:rPr>
              <a:t>eTool</a:t>
            </a:r>
            <a:r>
              <a:rPr lang="en-US" sz="2100" dirty="0">
                <a:latin typeface="Calibri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Conversion Plan must cover all needs through upfront capitalization (if applicable) and ongoing capital replacement reserve deposits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Must be consistent with CNA submitted for any recent BBRI</a:t>
            </a:r>
            <a:endParaRPr lang="en-US" sz="2100" b="1" dirty="0">
              <a:solidFill>
                <a:srgbClr val="002060"/>
              </a:solidFill>
              <a:latin typeface="Calibri" charset="0"/>
            </a:endParaRP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002060"/>
                </a:solidFill>
                <a:latin typeface="Calibri" charset="0"/>
              </a:rPr>
              <a:t>Environmental Review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Part 50 for PBRA or FHA-insured conversions.  HUD performs the review in HEROS.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Part 58 for all other PBV conversions.  Responsible Entity performs the review.</a:t>
            </a:r>
            <a:endParaRPr lang="en-US" sz="2100" b="1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E00A6AAC-CAD0-4F05-B7DE-6DEEB2AB3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Conversion Requirements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="" xmlns:a16="http://schemas.microsoft.com/office/drawing/2014/main" id="{41849552-1E71-4857-9756-40202D82BDC0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0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683568" y="1181100"/>
            <a:ext cx="7776864" cy="4920949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2060"/>
                </a:solidFill>
                <a:latin typeface="Calibri" charset="0"/>
                <a:cs typeface="+mn-cs"/>
              </a:rPr>
              <a:t>Ownership and Control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Property must be owned or controlled by a non-profit entity (e.g. no change in ownership; transfer to another non-profit; or LIHTC entity controlled by a non-profit)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Ownership structures that facilitate LIHTC use are allowed (e.g. non-profit is GP in a limited partnership; majority owner in an LP or LLC; long-term ground lease, control agreement, etc.)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2060"/>
                </a:solidFill>
                <a:latin typeface="Calibri" charset="0"/>
                <a:cs typeface="+mn-cs"/>
              </a:rPr>
              <a:t>Refinancing Sales Proceeds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Net refinancing or sales proceeds, with certain allowable exclusions, during the remainder of the original Capital Advance term are restricted to Affordable Housing Purposes</a:t>
            </a:r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FD403A-1E1A-45F4-991A-9FF28226DB68}"/>
              </a:ext>
            </a:extLst>
          </p:cNvPr>
          <p:cNvSpPr txBox="1"/>
          <p:nvPr/>
        </p:nvSpPr>
        <p:spPr>
          <a:xfrm>
            <a:off x="1835696" y="1988840"/>
            <a:ext cx="6624736" cy="3888432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51FE9CBF-2ABE-464B-9296-E5D07D792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Conversion Requirements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6DD43B96-B2E7-496A-B583-60177234DCA2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585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699247" y="1181100"/>
            <a:ext cx="7761185" cy="4920949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2060"/>
                </a:solidFill>
                <a:latin typeface="Calibri" charset="0"/>
                <a:cs typeface="+mn-cs"/>
              </a:rPr>
              <a:t>Davis-Bacon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Not applicable for rehab of previously assisted PRAC units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2060"/>
                </a:solidFill>
                <a:latin typeface="Calibri" charset="0"/>
                <a:cs typeface="+mn-cs"/>
              </a:rPr>
              <a:t>Operating Reserves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In lieu of residual receipt account, owner must establish and maintain an operating reserve account in an amount of $250 per unit to be used for project purposes (unexpected expenses, delinquent receivables, etc.) before taking any cash flow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No upfront requirement to capitalize the reserve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HUD approval is not required for withdrawal, but minimum balance is a condition of owner distributions of surplus cash</a:t>
            </a: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FD403A-1E1A-45F4-991A-9FF28226DB68}"/>
              </a:ext>
            </a:extLst>
          </p:cNvPr>
          <p:cNvSpPr txBox="1"/>
          <p:nvPr/>
        </p:nvSpPr>
        <p:spPr>
          <a:xfrm>
            <a:off x="1835696" y="1988840"/>
            <a:ext cx="6624736" cy="3888432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694151AC-9A89-4018-8999-7F2F86F1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Conversion Requirements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CC7915B6-36F9-466F-A0E6-CFAA8970DDE4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52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4"/>
          <p:cNvSpPr>
            <a:spLocks noGrp="1"/>
          </p:cNvSpPr>
          <p:nvPr>
            <p:ph sz="half" idx="4294967295"/>
          </p:nvPr>
        </p:nvSpPr>
        <p:spPr>
          <a:xfrm>
            <a:off x="699247" y="1181100"/>
            <a:ext cx="7761185" cy="4920949"/>
          </a:xfrm>
        </p:spPr>
        <p:txBody>
          <a:bodyPr lIns="91440" tIns="45720" rIns="91440" bIns="45720">
            <a:norm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600" b="1" dirty="0">
                <a:solidFill>
                  <a:srgbClr val="002060"/>
                </a:solidFill>
                <a:latin typeface="Calibri" charset="0"/>
                <a:cs typeface="+mn-cs"/>
              </a:rPr>
              <a:t>Supportive Services for Residents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Owners must describe services plan in Conversion Plan and contractually commit to ongoing services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dirty="0">
                <a:latin typeface="Calibri" charset="0"/>
              </a:rPr>
              <a:t>PRAC owners may already include a Service Coordinator and $15 PUM for services in their PRAC budget, which would be captured in the Section 8 rent at conversion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For properties converting through RAD, HUD may approve an increase in the project budget line item for service costs from $15 (the current maximum) up to $27 per unit per month, if warranted by services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100" dirty="0">
              <a:latin typeface="Calibri" charset="0"/>
            </a:endParaRPr>
          </a:p>
          <a:p>
            <a:pPr>
              <a:spcAft>
                <a:spcPts val="600"/>
              </a:spcAft>
            </a:pPr>
            <a:endParaRPr lang="en-US" sz="1800" dirty="0">
              <a:solidFill>
                <a:srgbClr val="002060"/>
              </a:solidFill>
              <a:latin typeface="Calibri" charset="0"/>
            </a:endParaRPr>
          </a:p>
          <a:p>
            <a:pPr marL="0" indent="0">
              <a:lnSpc>
                <a:spcPct val="80000"/>
              </a:lnSpc>
              <a:spcAft>
                <a:spcPts val="600"/>
              </a:spcAft>
            </a:pPr>
            <a:endParaRPr lang="en-US" dirty="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F02069F-1BC2-4605-80D9-8B16705660AE}"/>
              </a:ext>
            </a:extLst>
          </p:cNvPr>
          <p:cNvSpPr txBox="1"/>
          <p:nvPr/>
        </p:nvSpPr>
        <p:spPr>
          <a:xfrm>
            <a:off x="1403648" y="4941168"/>
            <a:ext cx="6768752" cy="1584176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0FD403A-1E1A-45F4-991A-9FF28226DB68}"/>
              </a:ext>
            </a:extLst>
          </p:cNvPr>
          <p:cNvSpPr txBox="1"/>
          <p:nvPr/>
        </p:nvSpPr>
        <p:spPr>
          <a:xfrm>
            <a:off x="1835696" y="1988840"/>
            <a:ext cx="6624736" cy="3888432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="" xmlns:a16="http://schemas.microsoft.com/office/drawing/2014/main" id="{0E35F793-E287-41F2-B10A-506E1D2C5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Conversion Requirements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FFACF4C6-2DD4-464D-954D-1D9AC013B095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2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85800" y="1181100"/>
            <a:ext cx="8153400" cy="431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  <a:noAutofit/>
          </a:bodyPr>
          <a:lstStyle>
            <a:lvl1pPr marL="234950" marR="0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36A">
                  <a:lumMod val="75000"/>
                </a:srgbClr>
              </a:buClr>
              <a:buSzPct val="70000"/>
              <a:buFont typeface="Arial" pitchFamily="34" charset="0"/>
              <a:buChar char="•"/>
              <a:tabLst/>
              <a:defRPr sz="2400" b="1" kern="1200" baseline="0">
                <a:solidFill>
                  <a:srgbClr val="21245A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1pPr>
            <a:lvl2pPr marL="4572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36A">
                  <a:lumMod val="75000"/>
                </a:srgbClr>
              </a:buClr>
              <a:buSzPct val="70000"/>
              <a:buFont typeface="Arial" pitchFamily="34" charset="0"/>
              <a:buChar char="•"/>
              <a:tabLst/>
              <a:defRPr sz="2400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682625" marR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36A">
                  <a:lumMod val="75000"/>
                </a:srgbClr>
              </a:buClr>
              <a:buSzPct val="70000"/>
              <a:buFont typeface="Arial" pitchFamily="34" charset="0"/>
              <a:buChar char="•"/>
              <a:tabLst/>
              <a:defRPr sz="2200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911225" marR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36A">
                  <a:lumMod val="75000"/>
                </a:srgbClr>
              </a:buClr>
              <a:buSzPct val="70000"/>
              <a:buFont typeface="Arial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139825" marR="0" indent="-2254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36A">
                  <a:lumMod val="75000"/>
                </a:srgbClr>
              </a:buClr>
              <a:buSzPct val="60000"/>
              <a:buFont typeface="Arial" pitchFamily="34" charset="0"/>
              <a:buChar char="•"/>
              <a:tabLst/>
              <a:defRPr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514349" indent="-22857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503" indent="-22857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8657" indent="-22857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5811" indent="-228577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Resident notices </a:t>
            </a:r>
            <a:r>
              <a:rPr lang="en-US" b="0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002060"/>
                </a:solidFill>
              </a:rPr>
              <a:t> resident meetings</a:t>
            </a:r>
            <a:r>
              <a:rPr lang="en-US" b="0" dirty="0">
                <a:solidFill>
                  <a:schemeClr val="tx1"/>
                </a:solidFill>
              </a:rPr>
              <a:t> required prior to conversion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Prohibition of re-screening </a:t>
            </a:r>
            <a:r>
              <a:rPr lang="en-US" b="0" dirty="0">
                <a:solidFill>
                  <a:schemeClr val="tx1"/>
                </a:solidFill>
              </a:rPr>
              <a:t>residents for Section 8 eligibility upon “move-in” to the property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0" dirty="0">
                <a:solidFill>
                  <a:schemeClr val="tx1"/>
                </a:solidFill>
              </a:rPr>
              <a:t>If rehab requires any relocation, residents have a </a:t>
            </a:r>
            <a:r>
              <a:rPr lang="en-US" dirty="0">
                <a:solidFill>
                  <a:srgbClr val="002060"/>
                </a:solidFill>
              </a:rPr>
              <a:t>right to return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>
                <a:solidFill>
                  <a:schemeClr val="tx1"/>
                </a:solidFill>
              </a:rPr>
              <a:t>post-rehab and </a:t>
            </a:r>
            <a:r>
              <a:rPr lang="en-US" dirty="0">
                <a:solidFill>
                  <a:srgbClr val="002060"/>
                </a:solidFill>
              </a:rPr>
              <a:t>may not be involuntarily displaced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Uniform Relocation Act (URA) </a:t>
            </a:r>
            <a:r>
              <a:rPr lang="en-US" b="0" dirty="0">
                <a:solidFill>
                  <a:schemeClr val="tx1"/>
                </a:solidFill>
              </a:rPr>
              <a:t>applies to any relocation</a:t>
            </a:r>
            <a:endParaRPr lang="en-US" dirty="0">
              <a:solidFill>
                <a:srgbClr val="002060"/>
              </a:solidFill>
            </a:endParaRPr>
          </a:p>
          <a:p>
            <a:pPr marL="182880" indent="0">
              <a:spcAft>
                <a:spcPts val="1200"/>
              </a:spcAft>
              <a:buClr>
                <a:schemeClr val="bg1">
                  <a:lumMod val="50000"/>
                </a:schemeClr>
              </a:buClr>
              <a:buSzPct val="75000"/>
              <a:buNone/>
            </a:pPr>
            <a:endParaRPr lang="en-US" sz="2800" b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ED2FC0-145E-4BA3-A3A5-68A0ED94E800}"/>
              </a:ext>
            </a:extLst>
          </p:cNvPr>
          <p:cNvSpPr txBox="1"/>
          <p:nvPr/>
        </p:nvSpPr>
        <p:spPr>
          <a:xfrm>
            <a:off x="1259632" y="4077072"/>
            <a:ext cx="3960440" cy="2286000"/>
          </a:xfrm>
          <a:prstGeom prst="rect">
            <a:avLst/>
          </a:prstGeom>
        </p:spPr>
        <p:txBody>
          <a:bodyPr vert="horz" wrap="square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400" b="1" dirty="0">
              <a:solidFill>
                <a:srgbClr val="8E736A">
                  <a:lumMod val="75000"/>
                </a:srgbClr>
              </a:solidFill>
              <a:latin typeface="Franklin Gothic Medium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534BAE68-2687-46E5-8402-2D53D0613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Resident Rights and Requirements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A221B7F3-9088-4BF1-9B3B-1DFA05EE5D06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4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B7118-670C-4FD1-AD00-598CCF89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Conversion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CB2C65-D9B0-4B1B-8695-B46C513DE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93408B2-20A7-4499-A3AC-46C55B193CE9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35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C946401-9901-4AE4-B85B-06F6BDC76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81100"/>
            <a:ext cx="8229600" cy="4771815"/>
          </a:xfrm>
        </p:spPr>
        <p:txBody>
          <a:bodyPr/>
          <a:lstStyle/>
          <a:p>
            <a:r>
              <a:rPr lang="en-US" dirty="0"/>
              <a:t>Owner uploads Submission of Interest on </a:t>
            </a:r>
            <a:r>
              <a:rPr lang="en-US" dirty="0">
                <a:hlinkClick r:id="rId2"/>
              </a:rPr>
              <a:t>www.RADresource.net</a:t>
            </a:r>
            <a:r>
              <a:rPr lang="en-US" dirty="0"/>
              <a:t> with basic project and owner information</a:t>
            </a:r>
          </a:p>
          <a:p>
            <a:pPr lvl="1"/>
            <a:r>
              <a:rPr lang="en-US" dirty="0"/>
              <a:t>HUD assigns a Transaction Manager</a:t>
            </a:r>
          </a:p>
          <a:p>
            <a:pPr lvl="1"/>
            <a:r>
              <a:rPr lang="en-US" dirty="0"/>
              <a:t>HUD is available for guidance to owners</a:t>
            </a:r>
          </a:p>
          <a:p>
            <a:r>
              <a:rPr lang="en-US" dirty="0"/>
              <a:t>Owner is governed by existing PRAC rules and asset management procedures until conversion</a:t>
            </a:r>
          </a:p>
        </p:txBody>
      </p: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04A4ED09-0E87-48B8-8143-1BB5CC53F1D6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Getting Started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E29CA7C2-9DC0-4582-BB0E-CF7A890AEB1C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2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3E969985-DA74-40A0-BD3A-AFE4C04F3E5B}"/>
              </a:ext>
            </a:extLst>
          </p:cNvPr>
          <p:cNvSpPr/>
          <p:nvPr/>
        </p:nvSpPr>
        <p:spPr>
          <a:xfrm>
            <a:off x="480534" y="1405930"/>
            <a:ext cx="1853919" cy="469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Initial Submission of Interest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536DFFF5-B880-4C02-A07F-DF5EE2B36161}"/>
              </a:ext>
            </a:extLst>
          </p:cNvPr>
          <p:cNvSpPr/>
          <p:nvPr/>
        </p:nvSpPr>
        <p:spPr>
          <a:xfrm>
            <a:off x="480534" y="2902436"/>
            <a:ext cx="1853919" cy="4569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Conversion Plan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0AD26C11-5CCC-475E-9664-B64C46CFE1C0}"/>
              </a:ext>
            </a:extLst>
          </p:cNvPr>
          <p:cNvSpPr/>
          <p:nvPr/>
        </p:nvSpPr>
        <p:spPr>
          <a:xfrm>
            <a:off x="480533" y="3671357"/>
            <a:ext cx="1853919" cy="479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RAD Approval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6AFD2954-6867-498E-A1BA-EA1ADC81744F}"/>
              </a:ext>
            </a:extLst>
          </p:cNvPr>
          <p:cNvSpPr/>
          <p:nvPr/>
        </p:nvSpPr>
        <p:spPr>
          <a:xfrm>
            <a:off x="480535" y="4463062"/>
            <a:ext cx="1853919" cy="4797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Closing &amp; Conversion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361FB282-BCE0-42FC-8191-AB2711A5027F}"/>
              </a:ext>
            </a:extLst>
          </p:cNvPr>
          <p:cNvSpPr/>
          <p:nvPr/>
        </p:nvSpPr>
        <p:spPr>
          <a:xfrm>
            <a:off x="480533" y="5173013"/>
            <a:ext cx="1853919" cy="516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Rehabilitation/ Construction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11D5F2B0-688C-4394-92D3-38E8C3D949DD}"/>
              </a:ext>
            </a:extLst>
          </p:cNvPr>
          <p:cNvSpPr/>
          <p:nvPr/>
        </p:nvSpPr>
        <p:spPr>
          <a:xfrm>
            <a:off x="2438638" y="1297607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Submitted on the RAD Resource Desk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Provides basic owner and property information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HUD assigns a Transaction Manager to work with the owner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E0508F2F-7902-436B-B049-B308DDF4DE1D}"/>
              </a:ext>
            </a:extLst>
          </p:cNvPr>
          <p:cNvSpPr/>
          <p:nvPr/>
        </p:nvSpPr>
        <p:spPr>
          <a:xfrm>
            <a:off x="2415334" y="2830507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Submit detailed proposal after completion of the owner’s planning process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Demonstrate the physical and financial viability of the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Demonstrate compliance with program requirements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CDE7AF82-24B9-4F92-8B72-2B876B37E928}"/>
              </a:ext>
            </a:extLst>
          </p:cNvPr>
          <p:cNvSpPr/>
          <p:nvPr/>
        </p:nvSpPr>
        <p:spPr>
          <a:xfrm>
            <a:off x="2415334" y="3596957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Approves the Conversion Plan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Sets out conditions to closing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Outlines terms of the conversion and required construction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C9F6514F-A91B-40A8-BB0B-41D69AC8ED65}"/>
              </a:ext>
            </a:extLst>
          </p:cNvPr>
          <p:cNvSpPr/>
          <p:nvPr/>
        </p:nvSpPr>
        <p:spPr>
          <a:xfrm>
            <a:off x="2415334" y="4363407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Execution of Conversion Agreement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Termination of PRAC and Capital Advance documentation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Entry into Section 8 HAP Contract &amp; RAD Elderly Housing Use Agreement</a:t>
            </a:r>
          </a:p>
        </p:txBody>
      </p:sp>
      <p:sp>
        <p:nvSpPr>
          <p:cNvPr id="27" name="Rectangle: Rounded Corners 22">
            <a:extLst>
              <a:ext uri="{FF2B5EF4-FFF2-40B4-BE49-F238E27FC236}">
                <a16:creationId xmlns="" xmlns:a16="http://schemas.microsoft.com/office/drawing/2014/main" id="{C9F6514F-A91B-40A8-BB0B-41D69AC8ED65}"/>
              </a:ext>
            </a:extLst>
          </p:cNvPr>
          <p:cNvSpPr/>
          <p:nvPr/>
        </p:nvSpPr>
        <p:spPr>
          <a:xfrm>
            <a:off x="2415334" y="5129856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If applicable, work completed in accordance with Conversion Agreement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="" xmlns:a16="http://schemas.microsoft.com/office/drawing/2014/main" id="{511315EF-D6D7-4F64-8453-00E865DE4625}"/>
              </a:ext>
            </a:extLst>
          </p:cNvPr>
          <p:cNvSpPr/>
          <p:nvPr/>
        </p:nvSpPr>
        <p:spPr>
          <a:xfrm>
            <a:off x="510575" y="2157468"/>
            <a:ext cx="1853919" cy="469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Resident Notification and Consultation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="" xmlns:a16="http://schemas.microsoft.com/office/drawing/2014/main" id="{404CF049-F339-48F3-937D-838C9FC3B6EB}"/>
              </a:ext>
            </a:extLst>
          </p:cNvPr>
          <p:cNvSpPr/>
          <p:nvPr/>
        </p:nvSpPr>
        <p:spPr>
          <a:xfrm>
            <a:off x="2438638" y="2064057"/>
            <a:ext cx="6142998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Written notification of conversion proposal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At least 2 resident meetings  with opportunities to comment</a:t>
            </a:r>
          </a:p>
        </p:txBody>
      </p:sp>
      <p:sp>
        <p:nvSpPr>
          <p:cNvPr id="20" name="Title 2">
            <a:extLst>
              <a:ext uri="{FF2B5EF4-FFF2-40B4-BE49-F238E27FC236}">
                <a16:creationId xmlns="" xmlns:a16="http://schemas.microsoft.com/office/drawing/2014/main" id="{D1F913E8-4292-4F0D-8DF6-E6707BCE18AA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RAD Conversion Process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="" xmlns:a16="http://schemas.microsoft.com/office/drawing/2014/main" id="{EF64C84A-14BA-4316-9D1C-F22139AC0CA1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936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4B7118-670C-4FD1-AD00-598CCF89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closing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6CB2C65-D9B0-4B1B-8695-B46C513DE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296804-C394-411D-8613-4567C0D7CDD6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0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245"/>
            <a:ext cx="8229600" cy="601662"/>
          </a:xfrm>
        </p:spPr>
        <p:txBody>
          <a:bodyPr>
            <a:noAutofit/>
          </a:bodyPr>
          <a:lstStyle/>
          <a:p>
            <a:r>
              <a:rPr lang="en-US" sz="3600" dirty="0"/>
              <a:t>Section 202 Background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18844" y="6356350"/>
            <a:ext cx="373912" cy="369332"/>
          </a:xfrm>
        </p:spPr>
        <p:txBody>
          <a:bodyPr/>
          <a:lstStyle/>
          <a:p>
            <a:fld id="{013CD2CD-A2E9-4357-9628-94978E155FE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0" y="1196788"/>
            <a:ext cx="7806956" cy="443356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SzPct val="85000"/>
              <a:buNone/>
              <a:defRPr/>
            </a:pPr>
            <a:r>
              <a:rPr lang="en-US" sz="2400" u="sng" dirty="0"/>
              <a:t>Three Chapters of the Section 202 Program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sz="2400" dirty="0"/>
              <a:t>Pre-1974 Section 202 Direct Loan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sz="2400" dirty="0"/>
              <a:t>Section 202 Direct Loans with Section 8 contracts (“202/8s”)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2"/>
                </a:solidFill>
              </a:rPr>
              <a:t>Section 202 “Capital Advance” properties with Project Rental Assistance Contracts (202 PRACs)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sz="2000" dirty="0"/>
              <a:t>2,800 properties (120,000 assisted units) placed in service since 1993</a:t>
            </a:r>
          </a:p>
        </p:txBody>
      </p:sp>
    </p:spTree>
    <p:extLst>
      <p:ext uri="{BB962C8B-B14F-4D97-AF65-F5344CB8AC3E}">
        <p14:creationId xmlns:p14="http://schemas.microsoft.com/office/powerpoint/2010/main" val="1233829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>
            <a:extLst>
              <a:ext uri="{FF2B5EF4-FFF2-40B4-BE49-F238E27FC236}">
                <a16:creationId xmlns="" xmlns:a16="http://schemas.microsoft.com/office/drawing/2014/main" id="{E3D39B2A-CF81-41E7-9D02-D93EFDF26BE7}"/>
              </a:ext>
            </a:extLst>
          </p:cNvPr>
          <p:cNvSpPr/>
          <p:nvPr/>
        </p:nvSpPr>
        <p:spPr>
          <a:xfrm>
            <a:off x="344244" y="4577504"/>
            <a:ext cx="8455511" cy="1069987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322729" y="638538"/>
            <a:ext cx="828787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Role of Boston Multifamily Housing Satellite Asset Management Staff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1F3A1D31-9060-412E-A284-86C5499B5E58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FD70DFE-4DDB-41CB-847E-78B8F21204C3}"/>
              </a:ext>
            </a:extLst>
          </p:cNvPr>
          <p:cNvSpPr/>
          <p:nvPr/>
        </p:nvSpPr>
        <p:spPr>
          <a:xfrm>
            <a:off x="533400" y="1668969"/>
            <a:ext cx="828787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Outreach:  </a:t>
            </a:r>
            <a:r>
              <a:rPr lang="en-US" sz="2000" dirty="0"/>
              <a:t>Host and participate in informational sessions</a:t>
            </a:r>
          </a:p>
          <a:p>
            <a:pPr marL="45720" indent="0">
              <a:buNone/>
            </a:pPr>
            <a:endParaRPr lang="en-US" sz="2000" b="1" dirty="0"/>
          </a:p>
          <a:p>
            <a:r>
              <a:rPr lang="en-US" sz="2000" b="1" dirty="0"/>
              <a:t>Pre-Conversion Application:</a:t>
            </a:r>
            <a:r>
              <a:rPr lang="en-US" sz="2000" dirty="0"/>
              <a:t>  Technical assistance on recapitalization, financing resources, FHA loan products, pre-transaction items</a:t>
            </a:r>
          </a:p>
          <a:p>
            <a:pPr marL="45720" indent="0">
              <a:buNone/>
            </a:pPr>
            <a:endParaRPr lang="en-US" sz="2000" dirty="0"/>
          </a:p>
          <a:p>
            <a:r>
              <a:rPr lang="en-US" sz="2000" b="1" dirty="0"/>
              <a:t>Application Process: </a:t>
            </a:r>
            <a:r>
              <a:rPr lang="en-US" sz="2000" dirty="0"/>
              <a:t>Tenant Meeting, Ongoing TA per HQ’s request (2530 Process, AFHMP Review, Lease Review, etc.)</a:t>
            </a:r>
          </a:p>
          <a:p>
            <a:endParaRPr lang="en-US" sz="2000" dirty="0"/>
          </a:p>
          <a:p>
            <a:r>
              <a:rPr lang="en-US" sz="2000" b="1" dirty="0"/>
              <a:t>Post-Conversion (PBV):  </a:t>
            </a:r>
            <a:r>
              <a:rPr lang="en-US" sz="2000" dirty="0"/>
              <a:t>PIH &amp; LHA</a:t>
            </a:r>
          </a:p>
          <a:p>
            <a:endParaRPr lang="en-US" sz="2000" dirty="0"/>
          </a:p>
          <a:p>
            <a:r>
              <a:rPr lang="en-US" sz="2000" b="1" dirty="0"/>
              <a:t>Post-Conversion (PBRA):  Contract Set-up, Monitoring, and Compliance, Technical Assistance</a:t>
            </a:r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40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1F3A1D31-9060-412E-A284-86C5499B5E58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E95091EB-C429-4658-8656-8815A61E4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86" y="2673656"/>
            <a:ext cx="8857415" cy="4228682"/>
          </a:xfrm>
        </p:spPr>
        <p:txBody>
          <a:bodyPr/>
          <a:lstStyle/>
          <a:p>
            <a:pPr marL="502920" indent="-45720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 Contract is now a Section 8 Contract</a:t>
            </a:r>
          </a:p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HUD is still the Contract Administrator</a:t>
            </a:r>
          </a:p>
          <a:p>
            <a:pPr lvl="0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Vouchering in  TRACS </a:t>
            </a:r>
          </a:p>
          <a:p>
            <a:pPr lvl="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Continue to use AMPS (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bos.incoming@hud.gov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lvl="0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C5B725BE-FC1F-4391-97A9-02EC6D6D66F9}"/>
              </a:ext>
            </a:extLst>
          </p:cNvPr>
          <p:cNvSpPr txBox="1">
            <a:spLocks/>
          </p:cNvSpPr>
          <p:nvPr/>
        </p:nvSpPr>
        <p:spPr bwMode="auto">
          <a:xfrm>
            <a:off x="1" y="795465"/>
            <a:ext cx="9144000" cy="133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200" dirty="0"/>
              <a:t>Post-Conversion Multifamily Housing Field Office</a:t>
            </a:r>
          </a:p>
          <a:p>
            <a:endParaRPr lang="en-US" sz="1200" dirty="0"/>
          </a:p>
          <a:p>
            <a:r>
              <a:rPr lang="en-US" sz="3600" b="1" i="1" dirty="0">
                <a:solidFill>
                  <a:srgbClr val="002060"/>
                </a:solidFill>
              </a:rPr>
              <a:t>Asset Remains with </a:t>
            </a:r>
          </a:p>
          <a:p>
            <a:r>
              <a:rPr lang="en-US" sz="3600" b="1" i="1" dirty="0">
                <a:solidFill>
                  <a:srgbClr val="002060"/>
                </a:solidFill>
              </a:rPr>
              <a:t>Multifamily Housing Account Executive</a:t>
            </a:r>
          </a:p>
        </p:txBody>
      </p:sp>
    </p:spTree>
    <p:extLst>
      <p:ext uri="{BB962C8B-B14F-4D97-AF65-F5344CB8AC3E}">
        <p14:creationId xmlns:p14="http://schemas.microsoft.com/office/powerpoint/2010/main" val="3402563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1F3A1D31-9060-412E-A284-86C5499B5E58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="" xmlns:a16="http://schemas.microsoft.com/office/drawing/2014/main" id="{E95091EB-C429-4658-8656-8815A61E4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84" y="1314659"/>
            <a:ext cx="8857415" cy="4228682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Contract Set-up:</a:t>
            </a:r>
          </a:p>
          <a:p>
            <a:pPr marL="45720" indent="0" algn="ctr">
              <a:buNone/>
            </a:pPr>
            <a:r>
              <a:rPr lang="en-US" sz="3200" b="1" dirty="0">
                <a:solidFill>
                  <a:srgbClr val="002060"/>
                </a:solidFill>
              </a:rPr>
              <a:t>Owner Submits Post-Approval PBRA Documents:</a:t>
            </a:r>
          </a:p>
          <a:p>
            <a:pPr marL="45720" indent="0">
              <a:buNone/>
            </a:pPr>
            <a:endParaRPr lang="en-US" sz="1200" dirty="0"/>
          </a:p>
          <a:p>
            <a:pPr lvl="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Owner Tax Identification Number (TIN)</a:t>
            </a:r>
          </a:p>
          <a:p>
            <a:pPr lvl="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Agent TIN and Management Certification</a:t>
            </a:r>
          </a:p>
          <a:p>
            <a:pPr lvl="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SF 1199 – Direct Deposit form, voided check and DUNS #</a:t>
            </a:r>
          </a:p>
          <a:p>
            <a:pPr lvl="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address information/type of buildings</a:t>
            </a:r>
          </a:p>
          <a:p>
            <a:pPr lvl="0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Fiscal Year End of owner</a:t>
            </a:r>
          </a:p>
          <a:p>
            <a:pPr marL="45720" indent="0">
              <a:buNone/>
            </a:pPr>
            <a:endParaRPr lang="en-US" sz="3200" dirty="0"/>
          </a:p>
          <a:p>
            <a:pPr lvl="1"/>
            <a:endParaRPr lang="en-US" sz="3200" dirty="0"/>
          </a:p>
          <a:p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="" xmlns:a16="http://schemas.microsoft.com/office/drawing/2014/main" id="{C5B725BE-FC1F-4391-97A9-02EC6D6D66F9}"/>
              </a:ext>
            </a:extLst>
          </p:cNvPr>
          <p:cNvSpPr txBox="1">
            <a:spLocks/>
          </p:cNvSpPr>
          <p:nvPr/>
        </p:nvSpPr>
        <p:spPr bwMode="auto">
          <a:xfrm>
            <a:off x="1" y="378776"/>
            <a:ext cx="9144000" cy="133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200" dirty="0"/>
              <a:t>Post-Conversion Multifamily Housing Field Office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749289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1F3A1D31-9060-412E-A284-86C5499B5E58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D43B1DB-3DA8-4019-A257-206988673953}"/>
              </a:ext>
            </a:extLst>
          </p:cNvPr>
          <p:cNvSpPr/>
          <p:nvPr/>
        </p:nvSpPr>
        <p:spPr>
          <a:xfrm>
            <a:off x="651244" y="1490007"/>
            <a:ext cx="79718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n-lt"/>
              </a:rPr>
              <a:t>Monitoring &amp; Compliance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Physical Inspections (REAC)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Annual Financial Statement Review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Management &amp; Occupancy Reviews (MOR</a:t>
            </a:r>
            <a:r>
              <a:rPr lang="en-US" sz="2800" dirty="0">
                <a:latin typeface="+mn-lt"/>
              </a:rPr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Field MOR Team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Completed ~250 MORs on PRACS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Cycle Through ~2021</a:t>
            </a:r>
          </a:p>
          <a:p>
            <a:pPr marL="45720" indent="0">
              <a:buNone/>
            </a:pPr>
            <a:endParaRPr lang="en-US" sz="1400" b="1" dirty="0"/>
          </a:p>
        </p:txBody>
      </p: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DD0700D6-25BD-448C-9C70-C72BC36059AA}"/>
              </a:ext>
            </a:extLst>
          </p:cNvPr>
          <p:cNvSpPr txBox="1">
            <a:spLocks/>
          </p:cNvSpPr>
          <p:nvPr/>
        </p:nvSpPr>
        <p:spPr bwMode="auto">
          <a:xfrm>
            <a:off x="1" y="378776"/>
            <a:ext cx="9144000" cy="133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200" dirty="0"/>
              <a:t>Post-Conversion Multifamily Housing Field Office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18462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1F3A1D31-9060-412E-A284-86C5499B5E58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50E7BEB-6719-4EB6-BF81-966860C3A6BF}"/>
              </a:ext>
            </a:extLst>
          </p:cNvPr>
          <p:cNvSpPr/>
          <p:nvPr/>
        </p:nvSpPr>
        <p:spPr>
          <a:xfrm>
            <a:off x="753035" y="1396539"/>
            <a:ext cx="773972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n-lt"/>
              </a:rPr>
              <a:t>Assigned Account Executive in Boston Satellite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Routine Servicing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Annual Rent Increases (OCAF)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Technical Assistance on Issues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Tenant Safety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Tenant Disputes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Emergency Repairs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Reasonable Accommodation Requests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Physical and Financial Security of Asset</a:t>
            </a:r>
          </a:p>
          <a:p>
            <a:pPr lvl="1"/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FB46D8F9-A916-4C3C-8125-AA5FCB321553}"/>
              </a:ext>
            </a:extLst>
          </p:cNvPr>
          <p:cNvSpPr txBox="1">
            <a:spLocks/>
          </p:cNvSpPr>
          <p:nvPr/>
        </p:nvSpPr>
        <p:spPr bwMode="auto">
          <a:xfrm>
            <a:off x="0" y="286179"/>
            <a:ext cx="9144000" cy="133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200" dirty="0"/>
              <a:t>Post-Conversion Multifamily Housing Field Office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81885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453" y="602429"/>
            <a:ext cx="8037094" cy="528200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Thank You and Questions</a:t>
            </a:r>
            <a:br>
              <a:rPr lang="en-US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For more information visit </a:t>
            </a:r>
            <a:br>
              <a:rPr lang="en-US" sz="2800" dirty="0"/>
            </a:br>
            <a:r>
              <a:rPr lang="en-US" sz="2800" dirty="0">
                <a:hlinkClick r:id="rId3"/>
              </a:rPr>
              <a:t>www.hud.gov/rad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Join the </a:t>
            </a:r>
            <a:r>
              <a:rPr lang="en-US" sz="2800" dirty="0">
                <a:hlinkClick r:id="rId4"/>
              </a:rPr>
              <a:t>RAD LISTSERV</a:t>
            </a:r>
            <a:r>
              <a:rPr lang="en-US" sz="1600" dirty="0">
                <a:hlinkClick r:id="rId4"/>
              </a:rPr>
              <a:t> </a:t>
            </a:r>
            <a:r>
              <a:rPr lang="en-US" sz="2800" dirty="0"/>
              <a:t>for news and updates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(link available at the bottom right of the 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www.hud.gov/rad</a:t>
            </a:r>
            <a:r>
              <a:rPr lang="en-US" sz="1600" dirty="0"/>
              <a:t> webpage)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2B1E536-BE15-4352-A39B-3100D03ACA69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4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181100"/>
            <a:ext cx="7738782" cy="4876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SzPct val="85000"/>
              <a:defRPr/>
            </a:pPr>
            <a:r>
              <a:rPr lang="en-US" sz="2400" dirty="0">
                <a:cs typeface="Calibri" panose="020F0502020204030204" pitchFamily="34" charset="0"/>
              </a:rPr>
              <a:t>RAD was designed to preserve and recapitalize an aging stock of HUD-assisted housing by allowing properties to convert to long-term, Section 8 rental assistance contracts, which: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85000"/>
              <a:defRPr/>
            </a:pP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Allows owners to access debt and equity to finance capital needs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SzPct val="85000"/>
              <a:defRPr/>
            </a:pPr>
            <a:r>
              <a:rPr lang="en-US" dirty="0">
                <a:solidFill>
                  <a:prstClr val="black"/>
                </a:solidFill>
                <a:cs typeface="Calibri" panose="020F0502020204030204" pitchFamily="34" charset="0"/>
              </a:rPr>
              <a:t>Provides a strong platform for long-term preservation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SzPct val="85000"/>
              <a:buFont typeface="Arial" charset="0"/>
              <a:buChar char="•"/>
              <a:defRPr/>
            </a:pPr>
            <a:r>
              <a:rPr lang="en-US" dirty="0">
                <a:cs typeface="Calibri" panose="020F0502020204030204" pitchFamily="34" charset="0"/>
              </a:rPr>
              <a:t>RAD ensures long-term housing for the elderly and applies a robust package of resident rights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SzPct val="85000"/>
              <a:buFont typeface="Arial" charset="0"/>
              <a:buChar char="•"/>
              <a:defRPr/>
            </a:pPr>
            <a:r>
              <a:rPr lang="en-US" dirty="0">
                <a:cs typeface="Calibri" panose="020F0502020204030204" pitchFamily="34" charset="0"/>
              </a:rPr>
              <a:t>Congress authorized the conversion of 202 PRACs under RAD in the FY 2018 Appropriations Act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83D466B1-208D-4257-94C3-7DD0E81D0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1969"/>
            <a:ext cx="8229600" cy="601662"/>
          </a:xfrm>
        </p:spPr>
        <p:txBody>
          <a:bodyPr>
            <a:noAutofit/>
          </a:bodyPr>
          <a:lstStyle/>
          <a:p>
            <a:r>
              <a:rPr lang="en-US" sz="3600" dirty="0"/>
              <a:t>Why RAD for Section 202 PRACs?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A1E39C67-E55D-42AB-BBC1-270E790DC809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80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5245"/>
            <a:ext cx="8229600" cy="601662"/>
          </a:xfrm>
        </p:spPr>
        <p:txBody>
          <a:bodyPr>
            <a:noAutofit/>
          </a:bodyPr>
          <a:lstStyle/>
          <a:p>
            <a:r>
              <a:rPr lang="en-US" sz="3600" dirty="0"/>
              <a:t>RAD Notice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18844" y="6356350"/>
            <a:ext cx="373912" cy="369332"/>
          </a:xfrm>
        </p:spPr>
        <p:txBody>
          <a:bodyPr/>
          <a:lstStyle/>
          <a:p>
            <a:fld id="{013CD2CD-A2E9-4357-9628-94978E155F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85801" y="1181100"/>
            <a:ext cx="7806956" cy="479611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dirty="0"/>
              <a:t>Housing 2019-09/PIH 2019-23 (“RAD Notice Rev 4”) published September 5, 2019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r>
              <a:rPr lang="en-US" dirty="0"/>
              <a:t>Four Sections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dirty="0"/>
              <a:t>Public Housing conversions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dirty="0"/>
              <a:t>Mod Rehab/SRO conversions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dirty="0"/>
              <a:t>Rent Supplement and Rental Assistance Payment conversions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SzPct val="85000"/>
              <a:buFont typeface="+mj-lt"/>
              <a:buAutoNum type="arabicPeriod"/>
              <a:defRPr/>
            </a:pPr>
            <a:r>
              <a:rPr lang="en-US" b="1" i="1" dirty="0">
                <a:solidFill>
                  <a:srgbClr val="FF0000"/>
                </a:solidFill>
              </a:rPr>
              <a:t>New!  </a:t>
            </a:r>
            <a:r>
              <a:rPr lang="en-US" dirty="0">
                <a:solidFill>
                  <a:srgbClr val="FF0000"/>
                </a:solidFill>
              </a:rPr>
              <a:t>202 Project Rental Assistance Contract (PRAC) conversions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85000"/>
              <a:defRPr/>
            </a:pPr>
            <a:endParaRPr lang="en-US" sz="2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Tx/>
              <a:buSzPct val="8500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81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442722"/>
            <a:ext cx="8077200" cy="5334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/>
              <a:t>Structure of RAD</a:t>
            </a:r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18844" y="6356350"/>
            <a:ext cx="373912" cy="369332"/>
          </a:xfrm>
        </p:spPr>
        <p:txBody>
          <a:bodyPr/>
          <a:lstStyle/>
          <a:p>
            <a:fld id="{013CD2CD-A2E9-4357-9628-94978E155F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BB66349A-C3A3-4715-A456-E42440E73279}"/>
              </a:ext>
            </a:extLst>
          </p:cNvPr>
          <p:cNvSpPr/>
          <p:nvPr/>
        </p:nvSpPr>
        <p:spPr>
          <a:xfrm>
            <a:off x="-98446" y="983424"/>
            <a:ext cx="1945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RAD for 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Public Housing </a:t>
            </a:r>
            <a:br>
              <a:rPr lang="en-US" b="1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also known as the </a:t>
            </a:r>
            <a:br>
              <a:rPr lang="en-US" sz="1200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“1</a:t>
            </a:r>
            <a:r>
              <a:rPr lang="en-US" sz="1200" baseline="30000" dirty="0">
                <a:latin typeface="Calibri" pitchFamily="34" charset="0"/>
              </a:rPr>
              <a:t>st</a:t>
            </a:r>
            <a:r>
              <a:rPr lang="en-US" sz="1200" dirty="0">
                <a:latin typeface="Calibri" pitchFamily="34" charset="0"/>
              </a:rPr>
              <a:t> Component”</a:t>
            </a:r>
            <a:br>
              <a:rPr lang="en-US" sz="1200" dirty="0">
                <a:latin typeface="Calibri" pitchFamily="34" charset="0"/>
              </a:rPr>
            </a:br>
            <a:endParaRPr lang="en-US" sz="1200" dirty="0"/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2C062EF3-B41C-4053-B16D-D562FAA59AFA}"/>
              </a:ext>
            </a:extLst>
          </p:cNvPr>
          <p:cNvSpPr/>
          <p:nvPr/>
        </p:nvSpPr>
        <p:spPr>
          <a:xfrm>
            <a:off x="6958909" y="981771"/>
            <a:ext cx="2189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RAD for Other Multifamily Housing </a:t>
            </a:r>
            <a:br>
              <a:rPr lang="en-US" b="1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also known as the </a:t>
            </a:r>
            <a:br>
              <a:rPr lang="en-US" sz="1200" dirty="0">
                <a:latin typeface="Calibri" pitchFamily="34" charset="0"/>
              </a:rPr>
            </a:br>
            <a:r>
              <a:rPr lang="en-US" sz="1200" dirty="0">
                <a:latin typeface="Calibri" pitchFamily="34" charset="0"/>
              </a:rPr>
              <a:t>“2</a:t>
            </a:r>
            <a:r>
              <a:rPr lang="en-US" sz="1200" baseline="30000" dirty="0">
                <a:latin typeface="Calibri" pitchFamily="34" charset="0"/>
              </a:rPr>
              <a:t>nd</a:t>
            </a:r>
            <a:r>
              <a:rPr lang="en-US" sz="1200" dirty="0">
                <a:latin typeface="Calibri" pitchFamily="34" charset="0"/>
              </a:rPr>
              <a:t> Component”</a:t>
            </a:r>
            <a:br>
              <a:rPr lang="en-US" sz="1200" dirty="0">
                <a:latin typeface="Calibri" pitchFamily="34" charset="0"/>
              </a:rPr>
            </a:br>
            <a:endParaRPr lang="en-US" sz="1200" dirty="0"/>
          </a:p>
        </p:txBody>
      </p: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E64BBB17-91FA-41A9-AA8C-D4D0CB338A23}"/>
              </a:ext>
            </a:extLst>
          </p:cNvPr>
          <p:cNvGrpSpPr/>
          <p:nvPr/>
        </p:nvGrpSpPr>
        <p:grpSpPr>
          <a:xfrm>
            <a:off x="1437980" y="1188507"/>
            <a:ext cx="6546878" cy="4847465"/>
            <a:chOff x="1437980" y="1188507"/>
            <a:chExt cx="6546878" cy="4847465"/>
          </a:xfrm>
        </p:grpSpPr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12D17FE5-76A7-4FF6-8F5D-E131BF1E0778}"/>
                </a:ext>
              </a:extLst>
            </p:cNvPr>
            <p:cNvGrpSpPr/>
            <p:nvPr/>
          </p:nvGrpSpPr>
          <p:grpSpPr>
            <a:xfrm>
              <a:off x="3505047" y="2599407"/>
              <a:ext cx="2114916" cy="2114916"/>
              <a:chOff x="6204331" y="2729415"/>
              <a:chExt cx="2114916" cy="211491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FD10549C-177D-4DAE-9C54-4AD6252E76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04331" y="2729415"/>
                <a:ext cx="2114916" cy="211491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4D868C69-3997-47D1-8B79-BFBE10391A71}"/>
                  </a:ext>
                </a:extLst>
              </p:cNvPr>
              <p:cNvSpPr txBox="1"/>
              <p:nvPr/>
            </p:nvSpPr>
            <p:spPr>
              <a:xfrm>
                <a:off x="6836341" y="4191313"/>
                <a:ext cx="878510" cy="4861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RAD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Conversion</a:t>
                </a:r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="" xmlns:a16="http://schemas.microsoft.com/office/drawing/2014/main" id="{7D0E704F-2F36-4ACF-BA1B-C563B4694E21}"/>
                </a:ext>
              </a:extLst>
            </p:cNvPr>
            <p:cNvCxnSpPr>
              <a:cxnSpLocks/>
              <a:stCxn id="17" idx="5"/>
            </p:cNvCxnSpPr>
            <p:nvPr/>
          </p:nvCxnSpPr>
          <p:spPr>
            <a:xfrm>
              <a:off x="3423386" y="3073911"/>
              <a:ext cx="816440" cy="80269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="" xmlns:a16="http://schemas.microsoft.com/office/drawing/2014/main" id="{2817F439-657D-4227-929F-47EA0986BC74}"/>
                </a:ext>
              </a:extLst>
            </p:cNvPr>
            <p:cNvGrpSpPr/>
            <p:nvPr/>
          </p:nvGrpSpPr>
          <p:grpSpPr>
            <a:xfrm>
              <a:off x="4603044" y="1188507"/>
              <a:ext cx="3381814" cy="2759661"/>
              <a:chOff x="7019752" y="835100"/>
              <a:chExt cx="3381814" cy="2759661"/>
            </a:xfrm>
          </p:grpSpPr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77EC19B3-134E-48AF-B4D1-387A5DC78192}"/>
                  </a:ext>
                </a:extLst>
              </p:cNvPr>
              <p:cNvSpPr/>
              <p:nvPr/>
            </p:nvSpPr>
            <p:spPr>
              <a:xfrm>
                <a:off x="8828799" y="2580041"/>
                <a:ext cx="1043085" cy="101472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BD6BF946-5C8B-4843-A31A-12638793877C}"/>
                  </a:ext>
                </a:extLst>
              </p:cNvPr>
              <p:cNvSpPr/>
              <p:nvPr/>
            </p:nvSpPr>
            <p:spPr>
              <a:xfrm>
                <a:off x="8990387" y="1650305"/>
                <a:ext cx="1411179" cy="1284645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8BEE1363-D1E6-4372-A78A-0BE373A63824}"/>
                  </a:ext>
                </a:extLst>
              </p:cNvPr>
              <p:cNvSpPr/>
              <p:nvPr/>
            </p:nvSpPr>
            <p:spPr>
              <a:xfrm>
                <a:off x="8319247" y="1463649"/>
                <a:ext cx="1043085" cy="101472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D8BF1129-8351-41E0-9B51-56FB51B7B588}"/>
                  </a:ext>
                </a:extLst>
              </p:cNvPr>
              <p:cNvSpPr/>
              <p:nvPr/>
            </p:nvSpPr>
            <p:spPr>
              <a:xfrm>
                <a:off x="7028999" y="1082629"/>
                <a:ext cx="1043085" cy="101472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D7EE9D7B-D565-41BA-8E11-FD7578E06C20}"/>
                  </a:ext>
                </a:extLst>
              </p:cNvPr>
              <p:cNvSpPr txBox="1"/>
              <p:nvPr/>
            </p:nvSpPr>
            <p:spPr>
              <a:xfrm>
                <a:off x="8332532" y="1744236"/>
                <a:ext cx="1043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Rent Supplement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="" xmlns:a16="http://schemas.microsoft.com/office/drawing/2014/main" id="{38E48FD6-CC61-44B2-A9FA-AC5F7000F212}"/>
                  </a:ext>
                </a:extLst>
              </p:cNvPr>
              <p:cNvGrpSpPr/>
              <p:nvPr/>
            </p:nvGrpSpPr>
            <p:grpSpPr>
              <a:xfrm>
                <a:off x="7911230" y="835100"/>
                <a:ext cx="1048699" cy="1014720"/>
                <a:chOff x="7954129" y="861684"/>
                <a:chExt cx="1048699" cy="1014720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="" xmlns:a16="http://schemas.microsoft.com/office/drawing/2014/main" id="{FE3EA135-7DA4-427C-BE9F-378A5EFE87CE}"/>
                    </a:ext>
                  </a:extLst>
                </p:cNvPr>
                <p:cNvSpPr/>
                <p:nvPr/>
              </p:nvSpPr>
              <p:spPr>
                <a:xfrm>
                  <a:off x="7954129" y="861684"/>
                  <a:ext cx="1043085" cy="101472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="" xmlns:a16="http://schemas.microsoft.com/office/drawing/2014/main" id="{482C4B84-98F7-468B-A618-3C2AE5FA30AA}"/>
                    </a:ext>
                  </a:extLst>
                </p:cNvPr>
                <p:cNvSpPr txBox="1"/>
                <p:nvPr/>
              </p:nvSpPr>
              <p:spPr>
                <a:xfrm>
                  <a:off x="7959743" y="1034102"/>
                  <a:ext cx="104308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chemeClr val="bg1"/>
                      </a:solidFill>
                      <a:latin typeface="+mn-lt"/>
                    </a:rPr>
                    <a:t>Rental Assistance Payment</a:t>
                  </a: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1491B4B6-5332-4018-A848-305069E9BAB7}"/>
                  </a:ext>
                </a:extLst>
              </p:cNvPr>
              <p:cNvSpPr txBox="1"/>
              <p:nvPr/>
            </p:nvSpPr>
            <p:spPr>
              <a:xfrm>
                <a:off x="7019752" y="1244565"/>
                <a:ext cx="10744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Sec. 8 Moderate Rehabilitation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0B044863-8C7C-4920-83D5-2FD5F4A21BCC}"/>
                  </a:ext>
                </a:extLst>
              </p:cNvPr>
              <p:cNvSpPr txBox="1"/>
              <p:nvPr/>
            </p:nvSpPr>
            <p:spPr>
              <a:xfrm>
                <a:off x="9217981" y="2037899"/>
                <a:ext cx="10430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+mn-lt"/>
                  </a:rPr>
                  <a:t>Sec. 202 PRAC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A06D3A05-A649-4E14-8BA4-B23AB4833439}"/>
                  </a:ext>
                </a:extLst>
              </p:cNvPr>
              <p:cNvSpPr txBox="1"/>
              <p:nvPr/>
            </p:nvSpPr>
            <p:spPr>
              <a:xfrm>
                <a:off x="8818760" y="2911105"/>
                <a:ext cx="10430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+mn-lt"/>
                  </a:rPr>
                  <a:t>McKinney Vento SRO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A4465D0F-C5E7-4CBE-8A81-5A4B25E60504}"/>
                </a:ext>
              </a:extLst>
            </p:cNvPr>
            <p:cNvSpPr/>
            <p:nvPr/>
          </p:nvSpPr>
          <p:spPr>
            <a:xfrm>
              <a:off x="1437980" y="1300035"/>
              <a:ext cx="2326048" cy="207822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Public Housing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="" xmlns:a16="http://schemas.microsoft.com/office/drawing/2014/main" id="{E6DD32CB-A90F-42BA-A427-919CF788399C}"/>
                </a:ext>
              </a:extLst>
            </p:cNvPr>
            <p:cNvSpPr/>
            <p:nvPr/>
          </p:nvSpPr>
          <p:spPr>
            <a:xfrm>
              <a:off x="2731910" y="5198396"/>
              <a:ext cx="1570151" cy="719138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2B4AED1F-E012-4309-80CE-F543DC6A78EB}"/>
                </a:ext>
              </a:extLst>
            </p:cNvPr>
            <p:cNvSpPr txBox="1"/>
            <p:nvPr/>
          </p:nvSpPr>
          <p:spPr>
            <a:xfrm>
              <a:off x="3035122" y="5267160"/>
              <a:ext cx="963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Section 8</a:t>
              </a:r>
              <a:br>
                <a:rPr lang="en-US" sz="1600" b="1" dirty="0">
                  <a:latin typeface="+mn-lt"/>
                </a:rPr>
              </a:br>
              <a:r>
                <a:rPr lang="en-US" sz="1600" b="1" dirty="0">
                  <a:latin typeface="+mn-lt"/>
                </a:rPr>
                <a:t>PBRA</a:t>
              </a:r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="" xmlns:a16="http://schemas.microsoft.com/office/drawing/2014/main" id="{2E0C3769-D81A-4FF6-8207-55170CAF6B6A}"/>
                </a:ext>
              </a:extLst>
            </p:cNvPr>
            <p:cNvSpPr/>
            <p:nvPr/>
          </p:nvSpPr>
          <p:spPr>
            <a:xfrm>
              <a:off x="4841940" y="5200421"/>
              <a:ext cx="1570151" cy="719138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4E8A679B-FC65-44C1-AEB0-4617B3D3AC38}"/>
                </a:ext>
              </a:extLst>
            </p:cNvPr>
            <p:cNvSpPr txBox="1"/>
            <p:nvPr/>
          </p:nvSpPr>
          <p:spPr>
            <a:xfrm>
              <a:off x="5145152" y="5269185"/>
              <a:ext cx="9637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+mn-lt"/>
                </a:rPr>
                <a:t>Section 8</a:t>
              </a:r>
              <a:br>
                <a:rPr lang="en-US" sz="1600" b="1" dirty="0">
                  <a:latin typeface="+mn-lt"/>
                </a:rPr>
              </a:br>
              <a:r>
                <a:rPr lang="en-US" sz="1600" b="1" dirty="0">
                  <a:latin typeface="+mn-lt"/>
                </a:rPr>
                <a:t>PBV</a:t>
              </a: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="" xmlns:a16="http://schemas.microsoft.com/office/drawing/2014/main" id="{8A255C92-AC4E-4B9D-B3AB-A9A1198551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1479" y="4556308"/>
              <a:ext cx="568151" cy="63251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="" xmlns:a16="http://schemas.microsoft.com/office/drawing/2014/main" id="{4FE50E5D-307F-4B91-BAF6-24D2BDA5CB73}"/>
                </a:ext>
              </a:extLst>
            </p:cNvPr>
            <p:cNvCxnSpPr>
              <a:cxnSpLocks/>
            </p:cNvCxnSpPr>
            <p:nvPr/>
          </p:nvCxnSpPr>
          <p:spPr>
            <a:xfrm>
              <a:off x="4897193" y="4545335"/>
              <a:ext cx="543954" cy="65508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>
              <a:extLst>
                <a:ext uri="{FF2B5EF4-FFF2-40B4-BE49-F238E27FC236}">
                  <a16:creationId xmlns="" xmlns:a16="http://schemas.microsoft.com/office/drawing/2014/main" id="{440380FD-3869-4279-BD24-9B3C9901CACC}"/>
                </a:ext>
              </a:extLst>
            </p:cNvPr>
            <p:cNvGrpSpPr/>
            <p:nvPr/>
          </p:nvGrpSpPr>
          <p:grpSpPr>
            <a:xfrm>
              <a:off x="3886934" y="1434905"/>
              <a:ext cx="3986598" cy="4601067"/>
              <a:chOff x="3886934" y="1311080"/>
              <a:chExt cx="3986598" cy="4601067"/>
            </a:xfrm>
          </p:grpSpPr>
          <p:sp>
            <p:nvSpPr>
              <p:cNvPr id="45" name="Arc 44">
                <a:extLst>
                  <a:ext uri="{FF2B5EF4-FFF2-40B4-BE49-F238E27FC236}">
                    <a16:creationId xmlns="" xmlns:a16="http://schemas.microsoft.com/office/drawing/2014/main" id="{FB896722-FE3B-40D9-972A-50C61FBB0C68}"/>
                  </a:ext>
                </a:extLst>
              </p:cNvPr>
              <p:cNvSpPr/>
              <p:nvPr/>
            </p:nvSpPr>
            <p:spPr>
              <a:xfrm rot="18619846">
                <a:off x="4838583" y="2877198"/>
                <a:ext cx="3147015" cy="2922883"/>
              </a:xfrm>
              <a:prstGeom prst="arc">
                <a:avLst>
                  <a:gd name="adj1" fmla="val 16200000"/>
                  <a:gd name="adj2" fmla="val 19819999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="" xmlns:a16="http://schemas.microsoft.com/office/drawing/2014/main" id="{FBC0AB5F-28C4-4A01-A2FE-F674FE187585}"/>
                  </a:ext>
                </a:extLst>
              </p:cNvPr>
              <p:cNvCxnSpPr>
                <a:cxnSpLocks/>
                <a:stCxn id="39" idx="3"/>
                <a:endCxn id="47" idx="0"/>
              </p:cNvCxnSpPr>
              <p:nvPr/>
            </p:nvCxnSpPr>
            <p:spPr>
              <a:xfrm flipH="1">
                <a:off x="5130148" y="2559349"/>
                <a:ext cx="925147" cy="9739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Arc 40">
                <a:extLst>
                  <a:ext uri="{FF2B5EF4-FFF2-40B4-BE49-F238E27FC236}">
                    <a16:creationId xmlns="" xmlns:a16="http://schemas.microsoft.com/office/drawing/2014/main" id="{ADDD8652-5F4E-46A7-BD87-39298666F013}"/>
                  </a:ext>
                </a:extLst>
              </p:cNvPr>
              <p:cNvSpPr/>
              <p:nvPr/>
            </p:nvSpPr>
            <p:spPr>
              <a:xfrm rot="1588352">
                <a:off x="4527810" y="2178994"/>
                <a:ext cx="942933" cy="1549835"/>
              </a:xfrm>
              <a:prstGeom prst="arc">
                <a:avLst>
                  <a:gd name="adj1" fmla="val 16348526"/>
                  <a:gd name="adj2" fmla="val 1919578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="" xmlns:a16="http://schemas.microsoft.com/office/drawing/2014/main" id="{762BE3CE-64E0-4CC2-B11E-58E99FEBECF8}"/>
                  </a:ext>
                </a:extLst>
              </p:cNvPr>
              <p:cNvSpPr/>
              <p:nvPr/>
            </p:nvSpPr>
            <p:spPr>
              <a:xfrm rot="2298279">
                <a:off x="3886934" y="1311080"/>
                <a:ext cx="1689296" cy="2821852"/>
              </a:xfrm>
              <a:prstGeom prst="arc">
                <a:avLst>
                  <a:gd name="adj1" fmla="val 17383242"/>
                  <a:gd name="adj2" fmla="val 78316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="" xmlns:a16="http://schemas.microsoft.com/office/drawing/2014/main" id="{7207C3C3-3806-4856-B50D-81459ED93538}"/>
                  </a:ext>
                </a:extLst>
              </p:cNvPr>
              <p:cNvSpPr/>
              <p:nvPr/>
            </p:nvSpPr>
            <p:spPr>
              <a:xfrm rot="18619846">
                <a:off x="4866527" y="3039541"/>
                <a:ext cx="2717510" cy="2922883"/>
              </a:xfrm>
              <a:prstGeom prst="arc">
                <a:avLst>
                  <a:gd name="adj1" fmla="val 16267979"/>
                  <a:gd name="adj2" fmla="val 19726399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="" xmlns:a16="http://schemas.microsoft.com/office/drawing/2014/main" id="{BB485D99-CCF7-41A9-A461-D6453AB1042E}"/>
                  </a:ext>
                </a:extLst>
              </p:cNvPr>
              <p:cNvSpPr/>
              <p:nvPr/>
            </p:nvSpPr>
            <p:spPr>
              <a:xfrm>
                <a:off x="4916492" y="3328039"/>
                <a:ext cx="452824" cy="3299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="" xmlns:a16="http://schemas.microsoft.com/office/drawing/2014/main" id="{B616A2B1-11C4-445C-A1B0-175AE6B78B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16491" y="3285745"/>
                <a:ext cx="471539" cy="476565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9730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1100"/>
            <a:ext cx="8077200" cy="4600128"/>
          </a:xfrm>
        </p:spPr>
        <p:txBody>
          <a:bodyPr/>
          <a:lstStyle/>
          <a:p>
            <a:pPr marL="468313" indent="-225425">
              <a:buClrTx/>
              <a:buSzPct val="100000"/>
              <a:buNone/>
              <a:defRPr/>
            </a:pPr>
            <a:endParaRPr lang="en-US" sz="1200" dirty="0">
              <a:ea typeface="+mn-ea"/>
              <a:cs typeface="+mn-cs"/>
            </a:endParaRPr>
          </a:p>
          <a:p>
            <a:pPr marL="173038" indent="-173038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None/>
              <a:defRPr/>
            </a:pPr>
            <a:r>
              <a:rPr lang="en-US" b="1" dirty="0">
                <a:latin typeface="Calibri" pitchFamily="34" charset="0"/>
                <a:ea typeface="ＭＳ Ｐゴシック" charset="-128"/>
              </a:rPr>
              <a:t>Owners can use RAD to:</a:t>
            </a:r>
          </a:p>
          <a:p>
            <a:pPr marL="511175" lvl="3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ea typeface="+mn-ea"/>
              </a:rPr>
              <a:t>Modernize aging elderly properties</a:t>
            </a:r>
          </a:p>
          <a:p>
            <a:pPr marL="511175" lvl="3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</a:rPr>
              <a:t>Stabilize property revenue</a:t>
            </a:r>
            <a:endParaRPr lang="en-US" sz="2800" dirty="0">
              <a:latin typeface="Calibri" charset="0"/>
              <a:ea typeface="+mn-ea"/>
            </a:endParaRPr>
          </a:p>
          <a:p>
            <a:pPr marL="511175" lvl="3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  <a:ea typeface="+mn-ea"/>
              </a:rPr>
              <a:t>Rehab deteriorated properties</a:t>
            </a:r>
          </a:p>
          <a:p>
            <a:pPr marL="511175" lvl="3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  <a:ea typeface="+mn-ea"/>
              </a:rPr>
              <a:t>Transfer assistance to better neighborhoods</a:t>
            </a:r>
          </a:p>
          <a:p>
            <a:pPr marL="511175" lvl="3" fontAlgn="base">
              <a:spcBef>
                <a:spcPct val="0"/>
              </a:spcBef>
              <a:spcAft>
                <a:spcPts val="1200"/>
              </a:spcAft>
              <a:buClrTx/>
              <a:buSzPct val="85000"/>
              <a:buFont typeface="Calibri" pitchFamily="34" charset="0"/>
              <a:buChar char="•"/>
              <a:defRPr/>
            </a:pPr>
            <a:r>
              <a:rPr lang="en-US" sz="2800" dirty="0">
                <a:latin typeface="Calibri" charset="0"/>
              </a:rPr>
              <a:t>Thin densities and mix-incomes </a:t>
            </a:r>
          </a:p>
          <a:p>
            <a:pPr marL="228600" lvl="1" indent="0">
              <a:spcAft>
                <a:spcPts val="1200"/>
              </a:spcAft>
              <a:buClrTx/>
              <a:buSzPct val="85000"/>
              <a:buNone/>
              <a:defRPr/>
            </a:pPr>
            <a:endParaRPr lang="en-US" sz="2200" dirty="0">
              <a:ea typeface="+mn-ea"/>
              <a:cs typeface="+mn-cs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="" xmlns:a16="http://schemas.microsoft.com/office/drawing/2014/main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533400" y="442722"/>
            <a:ext cx="8077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Owner 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909835-194E-4B1B-9C55-2B837E6683EC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07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8E32FD-682B-4612-93C5-E0F0A00A8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202 PRAC Portfolio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6C6FF2-EDEA-4541-8CF6-ACE4D5282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271EA60-A24D-4D6A-8FF1-E22152C0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898-D986-4756-BCEF-CF79C8043C9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44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B3310CE4-655C-4C8C-AB5A-C0F6BCFED690}"/>
              </a:ext>
            </a:extLst>
          </p:cNvPr>
          <p:cNvSpPr txBox="1">
            <a:spLocks/>
          </p:cNvSpPr>
          <p:nvPr/>
        </p:nvSpPr>
        <p:spPr bwMode="auto">
          <a:xfrm>
            <a:off x="398272" y="542552"/>
            <a:ext cx="853529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26" charset="-128"/>
                <a:cs typeface="ＭＳ Ｐゴシック" pitchFamily="26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26" charset="0"/>
                <a:ea typeface="ＭＳ Ｐゴシック" pitchFamily="26" charset="-128"/>
                <a:cs typeface="ＭＳ Ｐゴシック" pitchFamily="26" charset="-128"/>
              </a:defRPr>
            </a:lvl9pPr>
          </a:lstStyle>
          <a:p>
            <a:r>
              <a:rPr lang="en-US" sz="3600" dirty="0"/>
              <a:t>202 PRAC-Assisted Boston Satellite Universe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="" xmlns:a16="http://schemas.microsoft.com/office/drawing/2014/main" id="{4BF2498D-9833-468B-BB7F-35E2A0569E1A}"/>
              </a:ext>
            </a:extLst>
          </p:cNvPr>
          <p:cNvSpPr txBox="1">
            <a:spLocks/>
          </p:cNvSpPr>
          <p:nvPr/>
        </p:nvSpPr>
        <p:spPr>
          <a:xfrm>
            <a:off x="8118844" y="6356350"/>
            <a:ext cx="373912" cy="3693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26" charset="-128"/>
                <a:cs typeface="+mn-cs"/>
              </a:defRPr>
            </a:lvl9pPr>
          </a:lstStyle>
          <a:p>
            <a:fld id="{013CD2CD-A2E9-4357-9628-94978E155F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9E6588-F82E-4A0D-8B69-3212FFAD8B53}"/>
              </a:ext>
            </a:extLst>
          </p:cNvPr>
          <p:cNvSpPr txBox="1"/>
          <p:nvPr/>
        </p:nvSpPr>
        <p:spPr>
          <a:xfrm>
            <a:off x="721240" y="1418396"/>
            <a:ext cx="7889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267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assets with 202-PRACS in Satellite (9,356 Units)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CT:		51 Assets		1,890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MA:	   105 Assets		3,856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ME:	     27 Assets          743 Units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ACB920-0FAE-41A4-8067-DFD88F98A91E}"/>
              </a:ext>
            </a:extLst>
          </p:cNvPr>
          <p:cNvSpPr txBox="1"/>
          <p:nvPr/>
        </p:nvSpPr>
        <p:spPr>
          <a:xfrm>
            <a:off x="721240" y="3589452"/>
            <a:ext cx="50818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NH:	     39 Assets		1,194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RI:	     34 Assets		1,336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VT:		12 Assets	         337 Units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FE431F80-B798-4C99-B455-9DBCCEB4B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7825">
            <a:off x="6348022" y="2567450"/>
            <a:ext cx="20880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41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HSNG PPT Template_March 21-2013</Template>
  <TotalTime>398</TotalTime>
  <Words>1705</Words>
  <Application>Microsoft Office PowerPoint</Application>
  <PresentationFormat>Letter Paper (8.5x11 in)</PresentationFormat>
  <Paragraphs>309</Paragraphs>
  <Slides>35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Template</vt:lpstr>
      <vt:lpstr>Conversion of Section 202 PRACs under the Rental Assistance Demonstration (RAD) </vt:lpstr>
      <vt:lpstr>Background</vt:lpstr>
      <vt:lpstr>Section 202 Background</vt:lpstr>
      <vt:lpstr>Why RAD for Section 202 PRACs?</vt:lpstr>
      <vt:lpstr>RAD Notice</vt:lpstr>
      <vt:lpstr>Structure of RAD</vt:lpstr>
      <vt:lpstr>PowerPoint Presentation</vt:lpstr>
      <vt:lpstr>Section 202 PRAC Portfolio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Requirements</vt:lpstr>
      <vt:lpstr>Contracts and Rents</vt:lpstr>
      <vt:lpstr>PowerPoint Presentation</vt:lpstr>
      <vt:lpstr>PowerPoint Presentation</vt:lpstr>
      <vt:lpstr>Transfer of Assistance</vt:lpstr>
      <vt:lpstr>Conversion Requirements</vt:lpstr>
      <vt:lpstr>Conversion Requirements</vt:lpstr>
      <vt:lpstr>Conversion Requirements</vt:lpstr>
      <vt:lpstr>Conversion Requirements</vt:lpstr>
      <vt:lpstr>Resident Rights and Requirements</vt:lpstr>
      <vt:lpstr>Conversion Process</vt:lpstr>
      <vt:lpstr>PowerPoint Presentation</vt:lpstr>
      <vt:lpstr>PowerPoint Presentation</vt:lpstr>
      <vt:lpstr>Post closing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Thank You and Questions  For more information visit  www.hud.gov/rad  Join the RAD LISTSERV for news and updates (link available at the bottom right of the  www.hud.gov/rad webpage) </vt:lpstr>
    </vt:vector>
  </TitlesOfParts>
  <Company>Housing and Urban Development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Robert.G.Boden@hud.gov</dc:creator>
  <cp:lastModifiedBy>Tess Carenbauer</cp:lastModifiedBy>
  <cp:revision>805</cp:revision>
  <cp:lastPrinted>2019-09-11T20:40:11Z</cp:lastPrinted>
  <dcterms:created xsi:type="dcterms:W3CDTF">2014-01-30T18:49:31Z</dcterms:created>
  <dcterms:modified xsi:type="dcterms:W3CDTF">2019-10-08T18:26:07Z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