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357"/>
    <a:srgbClr val="5858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7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5BE4-11AA-4EAC-A2F3-38617E466D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988A4A-78FF-4057-B4B4-F8270FD991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2B75D5-D3C8-4F34-9753-ACD38026510F}"/>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5" name="Footer Placeholder 4">
            <a:extLst>
              <a:ext uri="{FF2B5EF4-FFF2-40B4-BE49-F238E27FC236}">
                <a16:creationId xmlns:a16="http://schemas.microsoft.com/office/drawing/2014/main" id="{B79E9A2A-8933-4A44-B189-662607414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0A959-EFCA-4AD6-B224-AAF5750641B2}"/>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331813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11A6F-6EDB-4F69-8647-64808267E8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7A1D3E-C92C-4C03-AA59-FD4DBBD220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22E27-B18C-4F65-AB55-822B336CCE43}"/>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5" name="Footer Placeholder 4">
            <a:extLst>
              <a:ext uri="{FF2B5EF4-FFF2-40B4-BE49-F238E27FC236}">
                <a16:creationId xmlns:a16="http://schemas.microsoft.com/office/drawing/2014/main" id="{73A1B387-0326-46D5-AB26-D4A2266B1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4750A-4155-4B8D-855B-607AE2817400}"/>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1938264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AAEB63-1218-47C0-8B43-C2705652EA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646A50-AC88-4AEF-B311-716257E3D4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160FB-7708-45C6-880C-4B874ABE7F1C}"/>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5" name="Footer Placeholder 4">
            <a:extLst>
              <a:ext uri="{FF2B5EF4-FFF2-40B4-BE49-F238E27FC236}">
                <a16:creationId xmlns:a16="http://schemas.microsoft.com/office/drawing/2014/main" id="{12EFE0D1-E1C8-47B9-9F6A-F04C7551F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F0D10-39F9-4230-AD1C-0D3FA684E4C2}"/>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28293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9F5E-0A62-4634-A5C8-36B8A01B9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C6C06-786F-4AB3-821F-D3D4384D4B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1EC38-6124-4DCA-B88D-5DEC495C7299}"/>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5" name="Footer Placeholder 4">
            <a:extLst>
              <a:ext uri="{FF2B5EF4-FFF2-40B4-BE49-F238E27FC236}">
                <a16:creationId xmlns:a16="http://schemas.microsoft.com/office/drawing/2014/main" id="{13C6D504-7CAA-4183-B1D4-F46726A1D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C9DF0-B92C-4C0B-87B6-7CC93E9B99A1}"/>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2305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AACB9-33FD-48B4-B207-3109FC424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C48449-6FA9-40CC-AE81-5C0ABC8F06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B70BCE-39C9-41F7-8D49-0C86D5588CAD}"/>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5" name="Footer Placeholder 4">
            <a:extLst>
              <a:ext uri="{FF2B5EF4-FFF2-40B4-BE49-F238E27FC236}">
                <a16:creationId xmlns:a16="http://schemas.microsoft.com/office/drawing/2014/main" id="{C7138EA9-0911-479A-B8D7-1B900F0A5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68E00-F18E-428B-9A72-FC335F08D6DF}"/>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351989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6326C-050C-4CC4-B6CF-59FFD92DA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04BD2-58B0-4564-92CF-812A324593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102969-42F8-455A-82B5-8F9C10A5B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00D97C-2208-468D-BCBC-4A14F3DB0599}"/>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6" name="Footer Placeholder 5">
            <a:extLst>
              <a:ext uri="{FF2B5EF4-FFF2-40B4-BE49-F238E27FC236}">
                <a16:creationId xmlns:a16="http://schemas.microsoft.com/office/drawing/2014/main" id="{70495871-C99E-46A8-AE82-A932C49E7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836E8-7B2A-4338-BF50-EF819F8860CC}"/>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10159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74CF-F075-4CBA-A9C0-7C92FDB821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B4020B-0BFC-4D50-B7A1-538BD8DE28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887FE8-6F5F-4474-B8B4-8CF01D1CCA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430089-2714-4D6E-B16C-FDF7EED9B1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C16F3C-5CB7-47BC-B760-145827A025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E50597-B553-48CF-90EC-926D2969BB80}"/>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8" name="Footer Placeholder 7">
            <a:extLst>
              <a:ext uri="{FF2B5EF4-FFF2-40B4-BE49-F238E27FC236}">
                <a16:creationId xmlns:a16="http://schemas.microsoft.com/office/drawing/2014/main" id="{2C3A1C5F-7B84-471E-B984-4F19DBFE1D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B31545-A2CE-4CD9-B27C-FF0C061E716B}"/>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365938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D17BD-BD2B-4552-83FD-6CD3D6F0CF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180F7-5C7E-4306-A6A3-AC2553CBF023}"/>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4" name="Footer Placeholder 3">
            <a:extLst>
              <a:ext uri="{FF2B5EF4-FFF2-40B4-BE49-F238E27FC236}">
                <a16:creationId xmlns:a16="http://schemas.microsoft.com/office/drawing/2014/main" id="{1058C064-C178-49B3-BD3E-5B9912EF98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BFE340-058E-49A3-A1F8-4045F18B7661}"/>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210976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60A088-3053-444E-A596-CFFEBB3C2446}"/>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3" name="Footer Placeholder 2">
            <a:extLst>
              <a:ext uri="{FF2B5EF4-FFF2-40B4-BE49-F238E27FC236}">
                <a16:creationId xmlns:a16="http://schemas.microsoft.com/office/drawing/2014/main" id="{686EC658-C99D-4EC6-8A58-769F930BE9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5B336C-6CC9-4E39-945E-A9C2290F6A0D}"/>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306845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E499-7994-49A2-8BB4-900FC5619D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7BB7FE-9C73-4852-93F6-4864AB829C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D87BB2-DF79-4604-9E67-D847255E0A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5EA21-1C97-46A7-89DB-9D1BC14EF195}"/>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6" name="Footer Placeholder 5">
            <a:extLst>
              <a:ext uri="{FF2B5EF4-FFF2-40B4-BE49-F238E27FC236}">
                <a16:creationId xmlns:a16="http://schemas.microsoft.com/office/drawing/2014/main" id="{205810BA-A8B1-461B-BB49-9303B6ED9F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57819A-539C-42AD-A718-178E4DAB66EC}"/>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358455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8636-15AB-4FE7-A20A-EDEC593F24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5E53EB-1C02-406E-99C2-47A160157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5E859D-64CF-419B-932C-12393CE01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5D98A9-2A2C-466C-9C55-43989A469D48}"/>
              </a:ext>
            </a:extLst>
          </p:cNvPr>
          <p:cNvSpPr>
            <a:spLocks noGrp="1"/>
          </p:cNvSpPr>
          <p:nvPr>
            <p:ph type="dt" sz="half" idx="10"/>
          </p:nvPr>
        </p:nvSpPr>
        <p:spPr/>
        <p:txBody>
          <a:bodyPr/>
          <a:lstStyle/>
          <a:p>
            <a:fld id="{B8836762-77FB-49D8-B47B-6679ECC2FFE8}" type="datetimeFigureOut">
              <a:rPr lang="en-US" smtClean="0"/>
              <a:t>10/4/2019</a:t>
            </a:fld>
            <a:endParaRPr lang="en-US"/>
          </a:p>
        </p:txBody>
      </p:sp>
      <p:sp>
        <p:nvSpPr>
          <p:cNvPr id="6" name="Footer Placeholder 5">
            <a:extLst>
              <a:ext uri="{FF2B5EF4-FFF2-40B4-BE49-F238E27FC236}">
                <a16:creationId xmlns:a16="http://schemas.microsoft.com/office/drawing/2014/main" id="{D2CCE6CD-BDA6-4118-8061-23253A32AE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48AEB-2EB1-4D04-8825-BBBF66AA63D5}"/>
              </a:ext>
            </a:extLst>
          </p:cNvPr>
          <p:cNvSpPr>
            <a:spLocks noGrp="1"/>
          </p:cNvSpPr>
          <p:nvPr>
            <p:ph type="sldNum" sz="quarter" idx="12"/>
          </p:nvPr>
        </p:nvSpPr>
        <p:spPr/>
        <p:txBody>
          <a:bodyPr/>
          <a:lstStyle/>
          <a:p>
            <a:fld id="{745B2D09-65B5-4EF2-B470-B271BBA13C19}" type="slidenum">
              <a:rPr lang="en-US" smtClean="0"/>
              <a:t>‹#›</a:t>
            </a:fld>
            <a:endParaRPr lang="en-US"/>
          </a:p>
        </p:txBody>
      </p:sp>
    </p:spTree>
    <p:extLst>
      <p:ext uri="{BB962C8B-B14F-4D97-AF65-F5344CB8AC3E}">
        <p14:creationId xmlns:p14="http://schemas.microsoft.com/office/powerpoint/2010/main" val="14422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621DC7-89F4-4AFE-83B1-9D0C85D488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59B556-86FF-4546-92F1-F108B0DB53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1AE84C-F56A-454D-8057-4C0B666922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36762-77FB-49D8-B47B-6679ECC2FFE8}" type="datetimeFigureOut">
              <a:rPr lang="en-US" smtClean="0"/>
              <a:t>10/4/2019</a:t>
            </a:fld>
            <a:endParaRPr lang="en-US"/>
          </a:p>
        </p:txBody>
      </p:sp>
      <p:sp>
        <p:nvSpPr>
          <p:cNvPr id="5" name="Footer Placeholder 4">
            <a:extLst>
              <a:ext uri="{FF2B5EF4-FFF2-40B4-BE49-F238E27FC236}">
                <a16:creationId xmlns:a16="http://schemas.microsoft.com/office/drawing/2014/main" id="{7CD50661-7CE4-4408-A7D2-6AEBA7BBEF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624CBB-D684-44DD-84EF-06687F0B87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B2D09-65B5-4EF2-B470-B271BBA13C19}" type="slidenum">
              <a:rPr lang="en-US" smtClean="0"/>
              <a:t>‹#›</a:t>
            </a:fld>
            <a:endParaRPr lang="en-US"/>
          </a:p>
        </p:txBody>
      </p:sp>
    </p:spTree>
    <p:extLst>
      <p:ext uri="{BB962C8B-B14F-4D97-AF65-F5344CB8AC3E}">
        <p14:creationId xmlns:p14="http://schemas.microsoft.com/office/powerpoint/2010/main" val="145934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6D1C-867C-464B-B806-6020A9DF7731}"/>
              </a:ext>
            </a:extLst>
          </p:cNvPr>
          <p:cNvSpPr>
            <a:spLocks noGrp="1"/>
          </p:cNvSpPr>
          <p:nvPr>
            <p:ph type="ctrTitle"/>
          </p:nvPr>
        </p:nvSpPr>
        <p:spPr>
          <a:xfrm>
            <a:off x="-36576" y="-100584"/>
            <a:ext cx="12192000" cy="903249"/>
          </a:xfrm>
        </p:spPr>
        <p:txBody>
          <a:bodyPr>
            <a:noAutofit/>
          </a:bodyPr>
          <a:lstStyle/>
          <a:p>
            <a:r>
              <a:rPr lang="en-US" sz="3700" b="1" dirty="0">
                <a:solidFill>
                  <a:srgbClr val="58585D"/>
                </a:solidFill>
              </a:rPr>
              <a:t>RAD for PRAC: Example Conversion and FHA Refinance- 40 units </a:t>
            </a:r>
          </a:p>
        </p:txBody>
      </p:sp>
      <p:pic>
        <p:nvPicPr>
          <p:cNvPr id="6" name="Picture 5">
            <a:extLst>
              <a:ext uri="{FF2B5EF4-FFF2-40B4-BE49-F238E27FC236}">
                <a16:creationId xmlns:a16="http://schemas.microsoft.com/office/drawing/2014/main" id="{EDE51E76-F876-435E-8B44-F4474D31EE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72" y="5456480"/>
            <a:ext cx="2132484" cy="1219727"/>
          </a:xfrm>
          <a:prstGeom prst="rect">
            <a:avLst/>
          </a:prstGeom>
        </p:spPr>
      </p:pic>
      <p:pic>
        <p:nvPicPr>
          <p:cNvPr id="1026" name="Picture 3">
            <a:extLst>
              <a:ext uri="{FF2B5EF4-FFF2-40B4-BE49-F238E27FC236}">
                <a16:creationId xmlns:a16="http://schemas.microsoft.com/office/drawing/2014/main" id="{E73577D6-4384-4225-AED6-068696B82D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8000" b="1675"/>
          <a:stretch>
            <a:fillRect/>
          </a:stretch>
        </p:blipFill>
        <p:spPr bwMode="auto">
          <a:xfrm>
            <a:off x="4974290" y="5822962"/>
            <a:ext cx="748665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346F46A3-9662-49D9-880D-12B0EE3D1191}"/>
              </a:ext>
            </a:extLst>
          </p:cNvPr>
          <p:cNvPicPr>
            <a:picLocks noChangeAspect="1"/>
          </p:cNvPicPr>
          <p:nvPr/>
        </p:nvPicPr>
        <p:blipFill rotWithShape="1">
          <a:blip r:embed="rId4"/>
          <a:srcRect l="77855" t="22061" r="5909" b="8077"/>
          <a:stretch/>
        </p:blipFill>
        <p:spPr>
          <a:xfrm>
            <a:off x="9395349" y="1449973"/>
            <a:ext cx="1366221" cy="4512843"/>
          </a:xfrm>
          <a:prstGeom prst="rect">
            <a:avLst/>
          </a:prstGeom>
        </p:spPr>
      </p:pic>
      <p:pic>
        <p:nvPicPr>
          <p:cNvPr id="12" name="Picture 11">
            <a:extLst>
              <a:ext uri="{FF2B5EF4-FFF2-40B4-BE49-F238E27FC236}">
                <a16:creationId xmlns:a16="http://schemas.microsoft.com/office/drawing/2014/main" id="{9B83F681-1969-413A-8501-B3BC165272CD}"/>
              </a:ext>
            </a:extLst>
          </p:cNvPr>
          <p:cNvPicPr>
            <a:picLocks noChangeAspect="1"/>
          </p:cNvPicPr>
          <p:nvPr/>
        </p:nvPicPr>
        <p:blipFill rotWithShape="1">
          <a:blip r:embed="rId4"/>
          <a:srcRect l="53435" t="22061" r="30329" b="8077"/>
          <a:stretch/>
        </p:blipFill>
        <p:spPr>
          <a:xfrm>
            <a:off x="6505855" y="1449973"/>
            <a:ext cx="1366221" cy="4512843"/>
          </a:xfrm>
          <a:prstGeom prst="rect">
            <a:avLst/>
          </a:prstGeom>
        </p:spPr>
      </p:pic>
      <p:pic>
        <p:nvPicPr>
          <p:cNvPr id="13" name="Picture 12">
            <a:extLst>
              <a:ext uri="{FF2B5EF4-FFF2-40B4-BE49-F238E27FC236}">
                <a16:creationId xmlns:a16="http://schemas.microsoft.com/office/drawing/2014/main" id="{7782F0B8-FB5F-4615-A22E-2D23F13731D4}"/>
              </a:ext>
            </a:extLst>
          </p:cNvPr>
          <p:cNvPicPr>
            <a:picLocks noChangeAspect="1"/>
          </p:cNvPicPr>
          <p:nvPr/>
        </p:nvPicPr>
        <p:blipFill rotWithShape="1">
          <a:blip r:embed="rId4"/>
          <a:srcRect l="28509" t="22061" r="55255" b="8077"/>
          <a:stretch/>
        </p:blipFill>
        <p:spPr>
          <a:xfrm>
            <a:off x="3586328" y="1449973"/>
            <a:ext cx="1366221" cy="4512843"/>
          </a:xfrm>
          <a:prstGeom prst="rect">
            <a:avLst/>
          </a:prstGeom>
        </p:spPr>
      </p:pic>
      <p:sp>
        <p:nvSpPr>
          <p:cNvPr id="10" name="TextBox 9">
            <a:extLst>
              <a:ext uri="{FF2B5EF4-FFF2-40B4-BE49-F238E27FC236}">
                <a16:creationId xmlns:a16="http://schemas.microsoft.com/office/drawing/2014/main" id="{17BAD52F-D52E-4E32-896D-878655BCD1A7}"/>
              </a:ext>
            </a:extLst>
          </p:cNvPr>
          <p:cNvSpPr txBox="1"/>
          <p:nvPr/>
        </p:nvSpPr>
        <p:spPr>
          <a:xfrm>
            <a:off x="3163824" y="895184"/>
            <a:ext cx="8663745" cy="646331"/>
          </a:xfrm>
          <a:prstGeom prst="rect">
            <a:avLst/>
          </a:prstGeom>
          <a:noFill/>
        </p:spPr>
        <p:txBody>
          <a:bodyPr wrap="square" rtlCol="0">
            <a:spAutoFit/>
          </a:bodyPr>
          <a:lstStyle/>
          <a:p>
            <a:r>
              <a:rPr lang="en-US" b="1" dirty="0">
                <a:solidFill>
                  <a:schemeClr val="accent1"/>
                </a:solidFill>
              </a:rPr>
              <a:t>Current PRAC Budget                           PRAC BBRI                    Post RAD for PRAC/FHA Refi  </a:t>
            </a:r>
          </a:p>
          <a:p>
            <a:r>
              <a:rPr lang="en-US" b="1" dirty="0">
                <a:solidFill>
                  <a:schemeClr val="accent1"/>
                </a:solidFill>
              </a:rPr>
              <a:t>             $800                                              $1,050                                           $1,050</a:t>
            </a:r>
          </a:p>
        </p:txBody>
      </p:sp>
      <p:cxnSp>
        <p:nvCxnSpPr>
          <p:cNvPr id="17" name="Straight Arrow Connector 16">
            <a:extLst>
              <a:ext uri="{FF2B5EF4-FFF2-40B4-BE49-F238E27FC236}">
                <a16:creationId xmlns:a16="http://schemas.microsoft.com/office/drawing/2014/main" id="{8F512209-F648-4CA2-B55D-BD39D6AA21F3}"/>
              </a:ext>
            </a:extLst>
          </p:cNvPr>
          <p:cNvCxnSpPr>
            <a:cxnSpLocks/>
          </p:cNvCxnSpPr>
          <p:nvPr/>
        </p:nvCxnSpPr>
        <p:spPr>
          <a:xfrm flipV="1">
            <a:off x="7772400" y="1850316"/>
            <a:ext cx="1742738" cy="28938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0" name="Straight Arrow Connector 19">
            <a:extLst>
              <a:ext uri="{FF2B5EF4-FFF2-40B4-BE49-F238E27FC236}">
                <a16:creationId xmlns:a16="http://schemas.microsoft.com/office/drawing/2014/main" id="{59FF9CCD-98BC-4938-8640-CF86DF4AC63F}"/>
              </a:ext>
            </a:extLst>
          </p:cNvPr>
          <p:cNvCxnSpPr>
            <a:cxnSpLocks/>
          </p:cNvCxnSpPr>
          <p:nvPr/>
        </p:nvCxnSpPr>
        <p:spPr>
          <a:xfrm>
            <a:off x="7695979" y="2259886"/>
            <a:ext cx="1813781" cy="26816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024" name="TextBox 1023">
            <a:extLst>
              <a:ext uri="{FF2B5EF4-FFF2-40B4-BE49-F238E27FC236}">
                <a16:creationId xmlns:a16="http://schemas.microsoft.com/office/drawing/2014/main" id="{130DA029-3998-4FA9-A524-6454F42D05A7}"/>
              </a:ext>
            </a:extLst>
          </p:cNvPr>
          <p:cNvSpPr txBox="1"/>
          <p:nvPr/>
        </p:nvSpPr>
        <p:spPr>
          <a:xfrm>
            <a:off x="5000519" y="1442152"/>
            <a:ext cx="1443650" cy="1384995"/>
          </a:xfrm>
          <a:prstGeom prst="rect">
            <a:avLst/>
          </a:prstGeom>
          <a:noFill/>
        </p:spPr>
        <p:txBody>
          <a:bodyPr wrap="square" rtlCol="0">
            <a:spAutoFit/>
          </a:bodyPr>
          <a:lstStyle/>
          <a:p>
            <a:pPr algn="ctr"/>
            <a:r>
              <a:rPr lang="en-US" sz="1200" b="1" dirty="0">
                <a:solidFill>
                  <a:srgbClr val="FF0000"/>
                </a:solidFill>
              </a:rPr>
              <a:t>Property has CNA </a:t>
            </a:r>
          </a:p>
          <a:p>
            <a:pPr algn="ctr"/>
            <a:r>
              <a:rPr lang="en-US" sz="1200" b="1" dirty="0">
                <a:solidFill>
                  <a:srgbClr val="FF0000"/>
                </a:solidFill>
              </a:rPr>
              <a:t>completed and </a:t>
            </a:r>
          </a:p>
          <a:p>
            <a:pPr algn="ctr"/>
            <a:r>
              <a:rPr lang="en-US" sz="1200" b="1" dirty="0">
                <a:solidFill>
                  <a:srgbClr val="FF0000"/>
                </a:solidFill>
              </a:rPr>
              <a:t>submits BBRI </a:t>
            </a:r>
          </a:p>
          <a:p>
            <a:pPr algn="ctr"/>
            <a:r>
              <a:rPr lang="en-US" sz="1200" b="1" dirty="0">
                <a:solidFill>
                  <a:srgbClr val="FF0000"/>
                </a:solidFill>
              </a:rPr>
              <a:t>Request to HUD mirroring CNA’s recommended R4R Deposit.</a:t>
            </a:r>
          </a:p>
        </p:txBody>
      </p:sp>
      <p:cxnSp>
        <p:nvCxnSpPr>
          <p:cNvPr id="1028" name="Straight Arrow Connector 1027">
            <a:extLst>
              <a:ext uri="{FF2B5EF4-FFF2-40B4-BE49-F238E27FC236}">
                <a16:creationId xmlns:a16="http://schemas.microsoft.com/office/drawing/2014/main" id="{043237DB-5440-4CA4-82B1-BB140512C266}"/>
              </a:ext>
            </a:extLst>
          </p:cNvPr>
          <p:cNvCxnSpPr/>
          <p:nvPr/>
        </p:nvCxnSpPr>
        <p:spPr>
          <a:xfrm>
            <a:off x="6096000" y="2011679"/>
            <a:ext cx="530711"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37" name="TextBox 36">
            <a:extLst>
              <a:ext uri="{FF2B5EF4-FFF2-40B4-BE49-F238E27FC236}">
                <a16:creationId xmlns:a16="http://schemas.microsoft.com/office/drawing/2014/main" id="{B4A728BB-E4DC-4820-BB96-9166A69E42F0}"/>
              </a:ext>
            </a:extLst>
          </p:cNvPr>
          <p:cNvSpPr txBox="1"/>
          <p:nvPr/>
        </p:nvSpPr>
        <p:spPr>
          <a:xfrm>
            <a:off x="4952549" y="3489053"/>
            <a:ext cx="1523273" cy="2492990"/>
          </a:xfrm>
          <a:prstGeom prst="rect">
            <a:avLst/>
          </a:prstGeom>
          <a:noFill/>
        </p:spPr>
        <p:txBody>
          <a:bodyPr wrap="square" rtlCol="0">
            <a:spAutoFit/>
          </a:bodyPr>
          <a:lstStyle/>
          <a:p>
            <a:pPr algn="ctr"/>
            <a:r>
              <a:rPr lang="en-US" sz="1200" b="1" dirty="0">
                <a:solidFill>
                  <a:srgbClr val="FF0000"/>
                </a:solidFill>
              </a:rPr>
              <a:t>Property reviews services and makes adjustments to Service Coordinator staffing and provision of supportive services (up to $27 per unit, per month) to ensure sufficient services are available to allow residents to age in place.</a:t>
            </a:r>
          </a:p>
        </p:txBody>
      </p:sp>
      <p:cxnSp>
        <p:nvCxnSpPr>
          <p:cNvPr id="1030" name="Straight Arrow Connector 1029">
            <a:extLst>
              <a:ext uri="{FF2B5EF4-FFF2-40B4-BE49-F238E27FC236}">
                <a16:creationId xmlns:a16="http://schemas.microsoft.com/office/drawing/2014/main" id="{572E46BC-B1BA-482D-9FF0-792E489C78F4}"/>
              </a:ext>
            </a:extLst>
          </p:cNvPr>
          <p:cNvCxnSpPr>
            <a:cxnSpLocks/>
          </p:cNvCxnSpPr>
          <p:nvPr/>
        </p:nvCxnSpPr>
        <p:spPr>
          <a:xfrm flipV="1">
            <a:off x="5862918" y="2678655"/>
            <a:ext cx="763793" cy="8899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35" name="Straight Arrow Connector 1034">
            <a:extLst>
              <a:ext uri="{FF2B5EF4-FFF2-40B4-BE49-F238E27FC236}">
                <a16:creationId xmlns:a16="http://schemas.microsoft.com/office/drawing/2014/main" id="{549E2465-270C-472C-9F06-7277075E6032}"/>
              </a:ext>
            </a:extLst>
          </p:cNvPr>
          <p:cNvCxnSpPr>
            <a:cxnSpLocks/>
          </p:cNvCxnSpPr>
          <p:nvPr/>
        </p:nvCxnSpPr>
        <p:spPr>
          <a:xfrm flipV="1">
            <a:off x="6228678" y="3078293"/>
            <a:ext cx="398033" cy="49030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7" name="TextBox 46">
            <a:extLst>
              <a:ext uri="{FF2B5EF4-FFF2-40B4-BE49-F238E27FC236}">
                <a16:creationId xmlns:a16="http://schemas.microsoft.com/office/drawing/2014/main" id="{A0A746DC-D388-4E8F-81C2-3117BA8408EE}"/>
              </a:ext>
            </a:extLst>
          </p:cNvPr>
          <p:cNvSpPr txBox="1"/>
          <p:nvPr/>
        </p:nvSpPr>
        <p:spPr>
          <a:xfrm>
            <a:off x="7841232" y="2575470"/>
            <a:ext cx="1523273" cy="2677656"/>
          </a:xfrm>
          <a:prstGeom prst="rect">
            <a:avLst/>
          </a:prstGeom>
          <a:noFill/>
        </p:spPr>
        <p:txBody>
          <a:bodyPr wrap="square" rtlCol="0">
            <a:spAutoFit/>
          </a:bodyPr>
          <a:lstStyle/>
          <a:p>
            <a:pPr algn="ctr"/>
            <a:r>
              <a:rPr lang="en-US" sz="1200" b="1" dirty="0">
                <a:solidFill>
                  <a:srgbClr val="FF0000"/>
                </a:solidFill>
              </a:rPr>
              <a:t>The property will be able to complete a significant portion of repair work with loan proceeds. The annual R4R deposit has been decreased to reflect this. The work completed with loan proceeds is represented as debt service on the new loan.</a:t>
            </a:r>
          </a:p>
          <a:p>
            <a:pPr algn="ctr"/>
            <a:endParaRPr lang="en-US" sz="1200" b="1" dirty="0">
              <a:solidFill>
                <a:srgbClr val="FF0000"/>
              </a:solidFill>
            </a:endParaRPr>
          </a:p>
        </p:txBody>
      </p:sp>
      <p:cxnSp>
        <p:nvCxnSpPr>
          <p:cNvPr id="9" name="Straight Connector 8">
            <a:extLst>
              <a:ext uri="{FF2B5EF4-FFF2-40B4-BE49-F238E27FC236}">
                <a16:creationId xmlns:a16="http://schemas.microsoft.com/office/drawing/2014/main" id="{3E709641-9853-435A-BEB9-3A8B6C3CF641}"/>
              </a:ext>
            </a:extLst>
          </p:cNvPr>
          <p:cNvCxnSpPr/>
          <p:nvPr/>
        </p:nvCxnSpPr>
        <p:spPr>
          <a:xfrm>
            <a:off x="3278049" y="5962816"/>
            <a:ext cx="7905063" cy="0"/>
          </a:xfrm>
          <a:prstGeom prst="line">
            <a:avLst/>
          </a:prstGeom>
          <a:ln w="28575">
            <a:solidFill>
              <a:srgbClr val="52535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CC9BE53-D6EF-449A-821E-C4BB3DEAC289}"/>
              </a:ext>
            </a:extLst>
          </p:cNvPr>
          <p:cNvPicPr>
            <a:picLocks noChangeAspect="1"/>
          </p:cNvPicPr>
          <p:nvPr/>
        </p:nvPicPr>
        <p:blipFill rotWithShape="1">
          <a:blip r:embed="rId5"/>
          <a:srcRect l="484" t="43170" r="76509" b="35516"/>
          <a:stretch/>
        </p:blipFill>
        <p:spPr>
          <a:xfrm>
            <a:off x="165130" y="2124248"/>
            <a:ext cx="2832951" cy="2014751"/>
          </a:xfrm>
          <a:prstGeom prst="rect">
            <a:avLst/>
          </a:prstGeom>
          <a:ln w="19050">
            <a:solidFill>
              <a:srgbClr val="525357"/>
            </a:solidFill>
          </a:ln>
        </p:spPr>
      </p:pic>
    </p:spTree>
    <p:extLst>
      <p:ext uri="{BB962C8B-B14F-4D97-AF65-F5344CB8AC3E}">
        <p14:creationId xmlns:p14="http://schemas.microsoft.com/office/powerpoint/2010/main" val="269290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6D1C-867C-464B-B806-6020A9DF7731}"/>
              </a:ext>
            </a:extLst>
          </p:cNvPr>
          <p:cNvSpPr>
            <a:spLocks noGrp="1"/>
          </p:cNvSpPr>
          <p:nvPr>
            <p:ph type="ctrTitle"/>
          </p:nvPr>
        </p:nvSpPr>
        <p:spPr>
          <a:xfrm>
            <a:off x="0" y="-77008"/>
            <a:ext cx="12192000" cy="903249"/>
          </a:xfrm>
        </p:spPr>
        <p:txBody>
          <a:bodyPr>
            <a:normAutofit fontScale="90000"/>
          </a:bodyPr>
          <a:lstStyle/>
          <a:p>
            <a:r>
              <a:rPr lang="en-US" sz="4400" b="1" dirty="0">
                <a:solidFill>
                  <a:srgbClr val="58585D"/>
                </a:solidFill>
              </a:rPr>
              <a:t>RAD for PRAC:  Example FHA 223(f) Uses Table- 40 Units</a:t>
            </a:r>
          </a:p>
        </p:txBody>
      </p:sp>
      <p:pic>
        <p:nvPicPr>
          <p:cNvPr id="6" name="Picture 5">
            <a:extLst>
              <a:ext uri="{FF2B5EF4-FFF2-40B4-BE49-F238E27FC236}">
                <a16:creationId xmlns:a16="http://schemas.microsoft.com/office/drawing/2014/main" id="{EDE51E76-F876-435E-8B44-F4474D31EE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72" y="5456480"/>
            <a:ext cx="2132484" cy="1219727"/>
          </a:xfrm>
          <a:prstGeom prst="rect">
            <a:avLst/>
          </a:prstGeom>
        </p:spPr>
      </p:pic>
      <p:pic>
        <p:nvPicPr>
          <p:cNvPr id="1026" name="Picture 3">
            <a:extLst>
              <a:ext uri="{FF2B5EF4-FFF2-40B4-BE49-F238E27FC236}">
                <a16:creationId xmlns:a16="http://schemas.microsoft.com/office/drawing/2014/main" id="{E73577D6-4384-4225-AED6-068696B82D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8000" b="1675"/>
          <a:stretch>
            <a:fillRect/>
          </a:stretch>
        </p:blipFill>
        <p:spPr bwMode="auto">
          <a:xfrm>
            <a:off x="4974290" y="5822962"/>
            <a:ext cx="748665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851330E1-8168-4636-9E28-38BEAB4960D2}"/>
              </a:ext>
            </a:extLst>
          </p:cNvPr>
          <p:cNvPicPr>
            <a:picLocks noChangeAspect="1"/>
          </p:cNvPicPr>
          <p:nvPr/>
        </p:nvPicPr>
        <p:blipFill>
          <a:blip r:embed="rId4"/>
          <a:stretch>
            <a:fillRect/>
          </a:stretch>
        </p:blipFill>
        <p:spPr>
          <a:xfrm>
            <a:off x="4115894" y="868546"/>
            <a:ext cx="5594697" cy="5135647"/>
          </a:xfrm>
          <a:prstGeom prst="rect">
            <a:avLst/>
          </a:prstGeom>
          <a:ln w="28575">
            <a:solidFill>
              <a:schemeClr val="tx1"/>
            </a:solidFill>
          </a:ln>
        </p:spPr>
      </p:pic>
      <p:sp>
        <p:nvSpPr>
          <p:cNvPr id="3" name="TextBox 2">
            <a:extLst>
              <a:ext uri="{FF2B5EF4-FFF2-40B4-BE49-F238E27FC236}">
                <a16:creationId xmlns:a16="http://schemas.microsoft.com/office/drawing/2014/main" id="{44D8EC22-1999-4324-A865-001FA4FFC83D}"/>
              </a:ext>
            </a:extLst>
          </p:cNvPr>
          <p:cNvSpPr txBox="1"/>
          <p:nvPr/>
        </p:nvSpPr>
        <p:spPr>
          <a:xfrm>
            <a:off x="379756" y="2218030"/>
            <a:ext cx="3268331" cy="923330"/>
          </a:xfrm>
          <a:prstGeom prst="rect">
            <a:avLst/>
          </a:prstGeom>
          <a:ln w="19050">
            <a:solidFill>
              <a:srgbClr val="525357"/>
            </a:solidFill>
          </a:ln>
        </p:spPr>
        <p:txBody>
          <a:bodyPr wrap="none" rtlCol="0">
            <a:spAutoFit/>
          </a:bodyPr>
          <a:lstStyle/>
          <a:p>
            <a:r>
              <a:rPr lang="en-US" dirty="0"/>
              <a:t>Loan amount: $1,917,600</a:t>
            </a:r>
          </a:p>
          <a:p>
            <a:r>
              <a:rPr lang="en-US" dirty="0"/>
              <a:t>Assumed Interest Rate: 3.5%</a:t>
            </a:r>
          </a:p>
          <a:p>
            <a:r>
              <a:rPr lang="en-US" dirty="0"/>
              <a:t>Assumed Debt Service: $100,000</a:t>
            </a:r>
          </a:p>
        </p:txBody>
      </p:sp>
    </p:spTree>
    <p:extLst>
      <p:ext uri="{BB962C8B-B14F-4D97-AF65-F5344CB8AC3E}">
        <p14:creationId xmlns:p14="http://schemas.microsoft.com/office/powerpoint/2010/main" val="3071168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161</Words>
  <Application>Microsoft Office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RAD for PRAC: Example Conversion and FHA Refinance- 40 units </vt:lpstr>
      <vt:lpstr>RAD for PRAC:  Example FHA 223(f) Uses Table- 40 Units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for PRAC Conversion and FHA Refinance</dc:title>
  <dc:creator>Molly Moskal</dc:creator>
  <cp:lastModifiedBy>Molly Moskal</cp:lastModifiedBy>
  <cp:revision>33</cp:revision>
  <dcterms:created xsi:type="dcterms:W3CDTF">2019-10-03T19:56:36Z</dcterms:created>
  <dcterms:modified xsi:type="dcterms:W3CDTF">2019-10-04T14:54:19Z</dcterms:modified>
</cp:coreProperties>
</file>